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2047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587044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1174089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761133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2348178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935223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3522269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4109313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4696357" algn="l" defTabSz="117408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300" b="0" i="0" u="none" strike="noStrike" cap="none" spc="0" normalizeH="0" baseline="0">
        <a:ln>
          <a:noFill/>
        </a:ln>
        <a:solidFill>
          <a:srgbClr val="F1B60F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F1B60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CDDCA"/>
          </a:solidFill>
        </a:fill>
      </a:tcStyle>
    </a:wholeTbl>
    <a:band2H>
      <a:tcTxStyle/>
      <a:tcStyle>
        <a:tcBdr/>
        <a:fill>
          <a:solidFill>
            <a:srgbClr val="F6EF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F1B60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5E2"/>
          </a:solidFill>
        </a:fill>
      </a:tcStyle>
    </a:wholeTbl>
    <a:band2H>
      <a:tcTxStyle/>
      <a:tcStyle>
        <a:tcBdr/>
        <a:fill>
          <a:solidFill>
            <a:srgbClr val="F1F2F1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F1B60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F1B60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CF2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1B60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F1B60F"/>
              </a:solidFill>
              <a:prstDash val="solid"/>
              <a:round/>
            </a:ln>
          </a:top>
          <a:bottom>
            <a:ln w="25400" cap="flat">
              <a:solidFill>
                <a:srgbClr val="F1B60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1B60F"/>
              </a:solidFill>
              <a:prstDash val="solid"/>
              <a:round/>
            </a:ln>
          </a:top>
          <a:bottom>
            <a:ln w="25400" cap="flat">
              <a:solidFill>
                <a:srgbClr val="F1B60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F1B60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AE5CA"/>
          </a:solidFill>
        </a:fill>
      </a:tcStyle>
    </a:wholeTbl>
    <a:band2H>
      <a:tcTxStyle/>
      <a:tcStyle>
        <a:tcBdr/>
        <a:fill>
          <a:solidFill>
            <a:srgbClr val="FCF2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B60F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B60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1B60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90" y="-67"/>
      </p:cViewPr>
      <p:guideLst>
        <p:guide orient="horz" pos="2160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Shape 6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08" name="Shape 6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79297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174089" latinLnBrk="0">
      <a:defRPr sz="1500">
        <a:latin typeface="+mn-lt"/>
        <a:ea typeface="+mn-ea"/>
        <a:cs typeface="+mn-cs"/>
        <a:sym typeface="Calibri"/>
      </a:defRPr>
    </a:lvl1pPr>
    <a:lvl2pPr indent="228600" defTabSz="1174089" latinLnBrk="0">
      <a:defRPr sz="1500">
        <a:latin typeface="+mn-lt"/>
        <a:ea typeface="+mn-ea"/>
        <a:cs typeface="+mn-cs"/>
        <a:sym typeface="Calibri"/>
      </a:defRPr>
    </a:lvl2pPr>
    <a:lvl3pPr indent="457200" defTabSz="1174089" latinLnBrk="0">
      <a:defRPr sz="1500">
        <a:latin typeface="+mn-lt"/>
        <a:ea typeface="+mn-ea"/>
        <a:cs typeface="+mn-cs"/>
        <a:sym typeface="Calibri"/>
      </a:defRPr>
    </a:lvl3pPr>
    <a:lvl4pPr indent="685800" defTabSz="1174089" latinLnBrk="0">
      <a:defRPr sz="1500">
        <a:latin typeface="+mn-lt"/>
        <a:ea typeface="+mn-ea"/>
        <a:cs typeface="+mn-cs"/>
        <a:sym typeface="Calibri"/>
      </a:defRPr>
    </a:lvl4pPr>
    <a:lvl5pPr indent="914400" defTabSz="1174089" latinLnBrk="0">
      <a:defRPr sz="1500">
        <a:latin typeface="+mn-lt"/>
        <a:ea typeface="+mn-ea"/>
        <a:cs typeface="+mn-cs"/>
        <a:sym typeface="Calibri"/>
      </a:defRPr>
    </a:lvl5pPr>
    <a:lvl6pPr indent="1143000" defTabSz="1174089" latinLnBrk="0">
      <a:defRPr sz="1500">
        <a:latin typeface="+mn-lt"/>
        <a:ea typeface="+mn-ea"/>
        <a:cs typeface="+mn-cs"/>
        <a:sym typeface="Calibri"/>
      </a:defRPr>
    </a:lvl6pPr>
    <a:lvl7pPr indent="1371600" defTabSz="1174089" latinLnBrk="0">
      <a:defRPr sz="1500">
        <a:latin typeface="+mn-lt"/>
        <a:ea typeface="+mn-ea"/>
        <a:cs typeface="+mn-cs"/>
        <a:sym typeface="Calibri"/>
      </a:defRPr>
    </a:lvl7pPr>
    <a:lvl8pPr indent="1600200" defTabSz="1174089" latinLnBrk="0">
      <a:defRPr sz="1500">
        <a:latin typeface="+mn-lt"/>
        <a:ea typeface="+mn-ea"/>
        <a:cs typeface="+mn-cs"/>
        <a:sym typeface="Calibri"/>
      </a:defRPr>
    </a:lvl8pPr>
    <a:lvl9pPr indent="1828800" defTabSz="1174089" latinLnBrk="0">
      <a:defRPr sz="15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15828" y="2133897"/>
            <a:ext cx="10379394" cy="147240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831657" y="3892496"/>
            <a:ext cx="8547736" cy="17554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ClrTx/>
              <a:buSzTx/>
              <a:buNone/>
            </a:lvl1pPr>
            <a:lvl2pPr marL="0" indent="549508" algn="ctr">
              <a:buClrTx/>
              <a:buSzTx/>
              <a:buNone/>
            </a:lvl2pPr>
            <a:lvl3pPr marL="0" indent="1099017" algn="ctr">
              <a:buClrTx/>
              <a:buSzTx/>
              <a:buNone/>
            </a:lvl3pPr>
            <a:lvl4pPr marL="0" indent="1648525" algn="ctr">
              <a:buClrTx/>
              <a:buSzTx/>
              <a:buNone/>
            </a:lvl4pPr>
            <a:lvl5pPr marL="0" indent="2198035" algn="ctr">
              <a:buClrTx/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xfrm>
            <a:off x="8939948" y="1297498"/>
            <a:ext cx="2707207" cy="473205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1"/>
          </p:nvPr>
        </p:nvSpPr>
        <p:spPr>
          <a:xfrm>
            <a:off x="814069" y="1297498"/>
            <a:ext cx="7922344" cy="47320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4" name="Shape 1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814081" y="1297498"/>
            <a:ext cx="10833067" cy="47320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915828" y="2133897"/>
            <a:ext cx="10379394" cy="1472408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1831657" y="3892496"/>
            <a:ext cx="8547736" cy="1755441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 marL="0" indent="0" algn="ctr">
              <a:buClrTx/>
              <a:buSzTx/>
              <a:buNone/>
            </a:lvl1pPr>
            <a:lvl2pPr marL="0" indent="549508" algn="ctr">
              <a:buClrTx/>
              <a:buSzTx/>
              <a:buNone/>
            </a:lvl2pPr>
            <a:lvl3pPr marL="0" indent="1099017" algn="ctr">
              <a:buClrTx/>
              <a:buSzTx/>
              <a:buNone/>
            </a:lvl3pPr>
            <a:lvl4pPr marL="0" indent="1648525" algn="ctr">
              <a:buClrTx/>
              <a:buSzTx/>
              <a:buNone/>
            </a:lvl4pPr>
            <a:lvl5pPr marL="0" indent="2198035" algn="ctr">
              <a:buClrTx/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>
              <a:buClr>
                <a:srgbClr val="F1B60F"/>
              </a:buClr>
            </a:lvl1pPr>
            <a:lvl2pPr>
              <a:buClr>
                <a:srgbClr val="F1B60F"/>
              </a:buClr>
            </a:lvl2pPr>
            <a:lvl3pPr>
              <a:buClr>
                <a:srgbClr val="F1B60F"/>
              </a:buClr>
            </a:lvl3pPr>
            <a:lvl4pPr>
              <a:buClr>
                <a:srgbClr val="F1B60F"/>
              </a:buClr>
            </a:lvl4pPr>
            <a:lvl5pPr>
              <a:buClr>
                <a:srgbClr val="F1B60F"/>
              </a:buCl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964588" y="4414058"/>
            <a:ext cx="10379394" cy="1364283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anchor="t"/>
          <a:lstStyle>
            <a:lvl1pPr>
              <a:defRPr sz="48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xfrm>
            <a:off x="964588" y="2911423"/>
            <a:ext cx="10379394" cy="1502619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anchor="b">
            <a:normAutofit/>
          </a:bodyPr>
          <a:lstStyle>
            <a:lvl1pPr marL="0" indent="0">
              <a:spcBef>
                <a:spcPts val="1700"/>
              </a:spcBef>
              <a:buClrTx/>
              <a:buSzTx/>
              <a:buNone/>
              <a:defRPr sz="2400"/>
            </a:lvl1pPr>
            <a:lvl2pPr marL="0" indent="549508">
              <a:spcBef>
                <a:spcPts val="1700"/>
              </a:spcBef>
              <a:buClrTx/>
              <a:buSzTx/>
              <a:buNone/>
              <a:defRPr sz="2400"/>
            </a:lvl2pPr>
            <a:lvl3pPr marL="0" indent="1099017">
              <a:spcBef>
                <a:spcPts val="1700"/>
              </a:spcBef>
              <a:buClrTx/>
              <a:buSzTx/>
              <a:buNone/>
              <a:defRPr sz="2400"/>
            </a:lvl3pPr>
            <a:lvl4pPr marL="0" indent="1648525">
              <a:spcBef>
                <a:spcPts val="1700"/>
              </a:spcBef>
              <a:buClrTx/>
              <a:buSzTx/>
              <a:buNone/>
              <a:defRPr sz="2400"/>
            </a:lvl4pPr>
            <a:lvl5pPr marL="0" indent="2198035">
              <a:spcBef>
                <a:spcPts val="1700"/>
              </a:spcBef>
              <a:buClrTx/>
              <a:buSz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sz="half" idx="1"/>
          </p:nvPr>
        </p:nvSpPr>
        <p:spPr>
          <a:xfrm>
            <a:off x="814072" y="2213380"/>
            <a:ext cx="5189698" cy="3816176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>
              <a:spcBef>
                <a:spcPts val="2300"/>
              </a:spcBef>
              <a:buClr>
                <a:srgbClr val="F1B60F"/>
              </a:buClr>
              <a:defRPr sz="3300"/>
            </a:lvl1pPr>
            <a:lvl2pPr marL="954281" indent="-404772">
              <a:spcBef>
                <a:spcPts val="2300"/>
              </a:spcBef>
              <a:buClr>
                <a:srgbClr val="F1B60F"/>
              </a:buClr>
              <a:defRPr sz="3300"/>
            </a:lvl2pPr>
            <a:lvl3pPr marL="1476804" indent="-377786">
              <a:spcBef>
                <a:spcPts val="2300"/>
              </a:spcBef>
              <a:buClr>
                <a:srgbClr val="F1B60F"/>
              </a:buClr>
              <a:defRPr sz="3300"/>
            </a:lvl3pPr>
            <a:lvl4pPr marL="2080282" indent="-431756">
              <a:spcBef>
                <a:spcPts val="2300"/>
              </a:spcBef>
              <a:buClr>
                <a:srgbClr val="F1B60F"/>
              </a:buClr>
              <a:defRPr sz="3300"/>
            </a:lvl4pPr>
            <a:lvl5pPr marL="2629791" indent="-431756">
              <a:spcBef>
                <a:spcPts val="2300"/>
              </a:spcBef>
              <a:buClr>
                <a:srgbClr val="F1B60F"/>
              </a:buClr>
              <a:defRPr sz="3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7" name="Shape 16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610560" y="275084"/>
            <a:ext cx="10989946" cy="1144853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xfrm>
            <a:off x="610552" y="1537601"/>
            <a:ext cx="5395335" cy="640800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anchor="b">
            <a:normAutofit/>
          </a:bodyPr>
          <a:lstStyle>
            <a:lvl1pPr marL="0" indent="0">
              <a:spcBef>
                <a:spcPts val="2000"/>
              </a:spcBef>
              <a:buClrTx/>
              <a:buSzTx/>
              <a:buNone/>
              <a:defRPr sz="2800" b="1"/>
            </a:lvl1pPr>
            <a:lvl2pPr marL="0" indent="549508">
              <a:spcBef>
                <a:spcPts val="2000"/>
              </a:spcBef>
              <a:buClrTx/>
              <a:buSzTx/>
              <a:buNone/>
              <a:defRPr sz="2800" b="1"/>
            </a:lvl2pPr>
            <a:lvl3pPr marL="0" indent="1099017">
              <a:spcBef>
                <a:spcPts val="2000"/>
              </a:spcBef>
              <a:buClrTx/>
              <a:buSzTx/>
              <a:buNone/>
              <a:defRPr sz="2800" b="1"/>
            </a:lvl3pPr>
            <a:lvl4pPr marL="0" indent="1648525">
              <a:spcBef>
                <a:spcPts val="2000"/>
              </a:spcBef>
              <a:buClrTx/>
              <a:buSzTx/>
              <a:buNone/>
              <a:defRPr sz="2800" b="1"/>
            </a:lvl4pPr>
            <a:lvl5pPr marL="0" indent="2198035">
              <a:spcBef>
                <a:spcPts val="2000"/>
              </a:spcBef>
              <a:buClrTx/>
              <a:buSzTx/>
              <a:buNone/>
              <a:defRPr sz="2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3"/>
          </p:nvPr>
        </p:nvSpPr>
        <p:spPr>
          <a:xfrm>
            <a:off x="6203050" y="1537601"/>
            <a:ext cx="5397455" cy="640801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anchor="b">
            <a:normAutofit/>
          </a:bodyPr>
          <a:lstStyle/>
          <a:p>
            <a:pPr marL="0" indent="0">
              <a:spcBef>
                <a:spcPts val="2000"/>
              </a:spcBef>
              <a:buClrTx/>
              <a:buSzTx/>
              <a:buNone/>
              <a:defRPr sz="2800" b="1"/>
            </a:pPr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>
            <a:spLocks noGrp="1"/>
          </p:cNvSpPr>
          <p:nvPr>
            <p:ph type="title"/>
          </p:nvPr>
        </p:nvSpPr>
        <p:spPr>
          <a:xfrm>
            <a:off x="610559" y="273492"/>
            <a:ext cx="4017351" cy="1163934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</p:nvPr>
        </p:nvSpPr>
        <p:spPr>
          <a:xfrm>
            <a:off x="4774186" y="273496"/>
            <a:ext cx="6826317" cy="5862599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>
              <a:spcBef>
                <a:spcPts val="2700"/>
              </a:spcBef>
              <a:buClr>
                <a:srgbClr val="F1B60F"/>
              </a:buClr>
              <a:defRPr sz="3800"/>
            </a:lvl1pPr>
            <a:lvl2pPr marL="944988" indent="-395479">
              <a:spcBef>
                <a:spcPts val="2700"/>
              </a:spcBef>
              <a:buClr>
                <a:srgbClr val="F1B60F"/>
              </a:buClr>
              <a:defRPr sz="3800"/>
            </a:lvl2pPr>
            <a:lvl3pPr marL="1471898" indent="-372880">
              <a:spcBef>
                <a:spcPts val="2700"/>
              </a:spcBef>
              <a:buClr>
                <a:srgbClr val="F1B60F"/>
              </a:buClr>
              <a:defRPr sz="3800"/>
            </a:lvl3pPr>
            <a:lvl4pPr marL="2083553" indent="-435027">
              <a:spcBef>
                <a:spcPts val="2700"/>
              </a:spcBef>
              <a:buClr>
                <a:srgbClr val="F1B60F"/>
              </a:buClr>
              <a:defRPr sz="3800"/>
            </a:lvl4pPr>
            <a:lvl5pPr marL="2633062" indent="-435027">
              <a:spcBef>
                <a:spcPts val="2700"/>
              </a:spcBef>
              <a:buClr>
                <a:srgbClr val="F1B60F"/>
              </a:buClr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9" name="Shape 209"/>
          <p:cNvSpPr>
            <a:spLocks noGrp="1"/>
          </p:cNvSpPr>
          <p:nvPr>
            <p:ph type="body" sz="half" idx="13"/>
          </p:nvPr>
        </p:nvSpPr>
        <p:spPr>
          <a:xfrm>
            <a:off x="610559" y="1437429"/>
            <a:ext cx="4017351" cy="4698665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sz="1600"/>
            </a:pPr>
            <a:endParaRPr/>
          </a:p>
        </p:txBody>
      </p:sp>
      <p:sp>
        <p:nvSpPr>
          <p:cNvPr id="210" name="Shape 2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8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>
            <a:spLocks noGrp="1"/>
          </p:cNvSpPr>
          <p:nvPr>
            <p:ph type="title"/>
          </p:nvPr>
        </p:nvSpPr>
        <p:spPr>
          <a:xfrm>
            <a:off x="2393450" y="4808380"/>
            <a:ext cx="7326632" cy="567658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220" name="Shape 220"/>
          <p:cNvSpPr>
            <a:spLocks noGrp="1"/>
          </p:cNvSpPr>
          <p:nvPr>
            <p:ph type="pic" sz="half" idx="13"/>
          </p:nvPr>
        </p:nvSpPr>
        <p:spPr>
          <a:xfrm>
            <a:off x="2393450" y="613768"/>
            <a:ext cx="7326632" cy="4121468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 lIns="91439" rIns="91439"/>
          <a:lstStyle/>
          <a:p>
            <a:endParaRPr/>
          </a:p>
        </p:txBody>
      </p:sp>
      <p:sp>
        <p:nvSpPr>
          <p:cNvPr id="221" name="Shape 221"/>
          <p:cNvSpPr>
            <a:spLocks noGrp="1"/>
          </p:cNvSpPr>
          <p:nvPr>
            <p:ph type="body" sz="quarter" idx="1"/>
          </p:nvPr>
        </p:nvSpPr>
        <p:spPr>
          <a:xfrm>
            <a:off x="2393450" y="5376038"/>
            <a:ext cx="7326632" cy="806168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sz="1600"/>
            </a:lvl1pPr>
            <a:lvl2pPr marL="0" indent="549508">
              <a:spcBef>
                <a:spcPts val="1100"/>
              </a:spcBef>
              <a:buClrTx/>
              <a:buSzTx/>
              <a:buNone/>
              <a:defRPr sz="1600"/>
            </a:lvl2pPr>
            <a:lvl3pPr marL="0" indent="1099017">
              <a:spcBef>
                <a:spcPts val="1100"/>
              </a:spcBef>
              <a:buClrTx/>
              <a:buSzTx/>
              <a:buNone/>
              <a:defRPr sz="1600"/>
            </a:lvl3pPr>
            <a:lvl4pPr marL="0" indent="1648525">
              <a:spcBef>
                <a:spcPts val="1100"/>
              </a:spcBef>
              <a:buClrTx/>
              <a:buSzTx/>
              <a:buNone/>
              <a:defRPr sz="1600"/>
            </a:lvl4pPr>
            <a:lvl5pPr marL="0" indent="2198035">
              <a:spcBef>
                <a:spcPts val="1100"/>
              </a:spcBef>
              <a:buClrTx/>
              <a:buSz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2" name="Shape 2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0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231" name="Shape 2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2" name="Shape 232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>
              <a:buClr>
                <a:srgbClr val="F1B60F"/>
              </a:buClr>
            </a:lvl1pPr>
            <a:lvl2pPr>
              <a:buClr>
                <a:srgbClr val="F1B60F"/>
              </a:buClr>
            </a:lvl2pPr>
            <a:lvl3pPr>
              <a:buClr>
                <a:srgbClr val="F1B60F"/>
              </a:buClr>
            </a:lvl3pPr>
            <a:lvl4pPr>
              <a:buClr>
                <a:srgbClr val="F1B60F"/>
              </a:buClr>
            </a:lvl4pPr>
            <a:lvl5pPr>
              <a:buClr>
                <a:srgbClr val="F1B60F"/>
              </a:buCl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3" name="Shape 2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image2.jpeg" descr="slayd_tit_down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6334848"/>
            <a:ext cx="12211050" cy="5342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age3.jpeg" descr="slayd"/>
          <p:cNvPicPr>
            <a:picLocks noChangeAspect="1"/>
          </p:cNvPicPr>
          <p:nvPr/>
        </p:nvPicPr>
        <p:blipFill>
          <a:blip r:embed="rId3">
            <a:extLst/>
          </a:blip>
          <a:srcRect r="12260"/>
          <a:stretch>
            <a:fillRect/>
          </a:stretch>
        </p:blipFill>
        <p:spPr>
          <a:xfrm>
            <a:off x="-1" y="5"/>
            <a:ext cx="12211052" cy="1478769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Shape 242"/>
          <p:cNvSpPr>
            <a:spLocks noGrp="1"/>
          </p:cNvSpPr>
          <p:nvPr>
            <p:ph type="title"/>
          </p:nvPr>
        </p:nvSpPr>
        <p:spPr>
          <a:xfrm>
            <a:off x="8939948" y="1297498"/>
            <a:ext cx="2707207" cy="4732058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3" name="Shape 243"/>
          <p:cNvSpPr>
            <a:spLocks noGrp="1"/>
          </p:cNvSpPr>
          <p:nvPr>
            <p:ph type="body" idx="1"/>
          </p:nvPr>
        </p:nvSpPr>
        <p:spPr>
          <a:xfrm>
            <a:off x="814069" y="1297498"/>
            <a:ext cx="7922344" cy="4732058"/>
          </a:xfrm>
          <a:prstGeom prst="rect">
            <a:avLst/>
          </a:prstGeom>
          <a:ln>
            <a:solidFill>
              <a:srgbClr val="F1B60F"/>
            </a:solidFill>
          </a:ln>
        </p:spPr>
        <p:txBody>
          <a:bodyPr>
            <a:normAutofit/>
          </a:bodyPr>
          <a:lstStyle>
            <a:lvl1pPr>
              <a:buClr>
                <a:srgbClr val="F1B60F"/>
              </a:buClr>
            </a:lvl1pPr>
            <a:lvl2pPr>
              <a:buClr>
                <a:srgbClr val="F1B60F"/>
              </a:buClr>
            </a:lvl2pPr>
            <a:lvl3pPr>
              <a:buClr>
                <a:srgbClr val="F1B60F"/>
              </a:buClr>
            </a:lvl3pPr>
            <a:lvl4pPr>
              <a:buClr>
                <a:srgbClr val="F1B60F"/>
              </a:buClr>
            </a:lvl4pPr>
            <a:lvl5pPr>
              <a:buClr>
                <a:srgbClr val="F1B60F"/>
              </a:buCl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Shape 252"/>
          <p:cNvSpPr>
            <a:spLocks noGrp="1"/>
          </p:cNvSpPr>
          <p:nvPr>
            <p:ph type="title"/>
          </p:nvPr>
        </p:nvSpPr>
        <p:spPr>
          <a:xfrm>
            <a:off x="915828" y="2133900"/>
            <a:ext cx="10379394" cy="1472408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53" name="Shape 253"/>
          <p:cNvSpPr>
            <a:spLocks noGrp="1"/>
          </p:cNvSpPr>
          <p:nvPr>
            <p:ph type="body" sz="quarter" idx="1"/>
          </p:nvPr>
        </p:nvSpPr>
        <p:spPr>
          <a:xfrm>
            <a:off x="1831657" y="3892496"/>
            <a:ext cx="8547736" cy="17554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ClrTx/>
              <a:buSzTx/>
              <a:buNone/>
              <a:defRPr>
                <a:latin typeface="Constantia"/>
                <a:ea typeface="Constantia"/>
                <a:cs typeface="Constantia"/>
                <a:sym typeface="Constantia"/>
              </a:defRPr>
            </a:lvl1pPr>
            <a:lvl2pPr marL="0" indent="549508" algn="ctr">
              <a:buClrTx/>
              <a:buSzTx/>
              <a:buNone/>
              <a:defRPr>
                <a:latin typeface="Constantia"/>
                <a:ea typeface="Constantia"/>
                <a:cs typeface="Constantia"/>
                <a:sym typeface="Constantia"/>
              </a:defRPr>
            </a:lvl2pPr>
            <a:lvl3pPr marL="0" indent="1099017" algn="ctr">
              <a:buClrTx/>
              <a:buSzTx/>
              <a:buNone/>
              <a:defRPr>
                <a:latin typeface="Constantia"/>
                <a:ea typeface="Constantia"/>
                <a:cs typeface="Constantia"/>
                <a:sym typeface="Constantia"/>
              </a:defRPr>
            </a:lvl3pPr>
            <a:lvl4pPr marL="0" indent="1648525" algn="ctr">
              <a:buClrTx/>
              <a:buSzTx/>
              <a:buNone/>
              <a:defRPr>
                <a:latin typeface="Constantia"/>
                <a:ea typeface="Constantia"/>
                <a:cs typeface="Constantia"/>
                <a:sym typeface="Constantia"/>
              </a:defRPr>
            </a:lvl4pPr>
            <a:lvl5pPr marL="0" indent="2198035" algn="ctr">
              <a:buClrTx/>
              <a:buSzTx/>
              <a:buNone/>
              <a:defRPr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4" name="Shape 2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  <a:lvl2pPr>
              <a:defRPr>
                <a:latin typeface="Constantia"/>
                <a:ea typeface="Constantia"/>
                <a:cs typeface="Constantia"/>
                <a:sym typeface="Constantia"/>
              </a:defRPr>
            </a:lvl2pPr>
            <a:lvl3pPr>
              <a:defRPr>
                <a:latin typeface="Constantia"/>
                <a:ea typeface="Constantia"/>
                <a:cs typeface="Constantia"/>
                <a:sym typeface="Constantia"/>
              </a:defRPr>
            </a:lvl3pPr>
            <a:lvl4pPr>
              <a:defRPr>
                <a:latin typeface="Constantia"/>
                <a:ea typeface="Constantia"/>
                <a:cs typeface="Constantia"/>
                <a:sym typeface="Constantia"/>
              </a:defRPr>
            </a:lvl4pPr>
            <a:lvl5pPr>
              <a:defRPr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4" name="Shape 2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272" name="Shape 272"/>
          <p:cNvSpPr>
            <a:spLocks noGrp="1"/>
          </p:cNvSpPr>
          <p:nvPr>
            <p:ph type="title"/>
          </p:nvPr>
        </p:nvSpPr>
        <p:spPr>
          <a:xfrm>
            <a:off x="964588" y="4414063"/>
            <a:ext cx="10379394" cy="1364283"/>
          </a:xfrm>
          <a:prstGeom prst="rect">
            <a:avLst/>
          </a:prstGeom>
        </p:spPr>
        <p:txBody>
          <a:bodyPr anchor="t"/>
          <a:lstStyle>
            <a:lvl1pPr>
              <a:defRPr sz="4800" b="1" cap="all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73" name="Shape 273"/>
          <p:cNvSpPr>
            <a:spLocks noGrp="1"/>
          </p:cNvSpPr>
          <p:nvPr>
            <p:ph type="body" sz="quarter" idx="1"/>
          </p:nvPr>
        </p:nvSpPr>
        <p:spPr>
          <a:xfrm>
            <a:off x="964588" y="2911423"/>
            <a:ext cx="10379394" cy="150261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700"/>
              </a:spcBef>
              <a:buClrTx/>
              <a:buSzTx/>
              <a:buNone/>
              <a:defRPr sz="2400">
                <a:latin typeface="Constantia"/>
                <a:ea typeface="Constantia"/>
                <a:cs typeface="Constantia"/>
                <a:sym typeface="Constantia"/>
              </a:defRPr>
            </a:lvl1pPr>
            <a:lvl2pPr marL="0" indent="549508">
              <a:spcBef>
                <a:spcPts val="1700"/>
              </a:spcBef>
              <a:buClrTx/>
              <a:buSzTx/>
              <a:buNone/>
              <a:defRPr sz="2400">
                <a:latin typeface="Constantia"/>
                <a:ea typeface="Constantia"/>
                <a:cs typeface="Constantia"/>
                <a:sym typeface="Constantia"/>
              </a:defRPr>
            </a:lvl2pPr>
            <a:lvl3pPr marL="0" indent="1099017">
              <a:spcBef>
                <a:spcPts val="1700"/>
              </a:spcBef>
              <a:buClrTx/>
              <a:buSzTx/>
              <a:buNone/>
              <a:defRPr sz="2400">
                <a:latin typeface="Constantia"/>
                <a:ea typeface="Constantia"/>
                <a:cs typeface="Constantia"/>
                <a:sym typeface="Constantia"/>
              </a:defRPr>
            </a:lvl3pPr>
            <a:lvl4pPr marL="0" indent="1648525">
              <a:spcBef>
                <a:spcPts val="1700"/>
              </a:spcBef>
              <a:buClrTx/>
              <a:buSzTx/>
              <a:buNone/>
              <a:defRPr sz="2400">
                <a:latin typeface="Constantia"/>
                <a:ea typeface="Constantia"/>
                <a:cs typeface="Constantia"/>
                <a:sym typeface="Constantia"/>
              </a:defRPr>
            </a:lvl4pPr>
            <a:lvl5pPr marL="0" indent="2198035">
              <a:spcBef>
                <a:spcPts val="1700"/>
              </a:spcBef>
              <a:buClrTx/>
              <a:buSzTx/>
              <a:buNone/>
              <a:defRPr sz="24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4" name="Shape 2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Shape 28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83" name="Shape 283"/>
          <p:cNvSpPr>
            <a:spLocks noGrp="1"/>
          </p:cNvSpPr>
          <p:nvPr>
            <p:ph type="body" sz="half" idx="1"/>
          </p:nvPr>
        </p:nvSpPr>
        <p:spPr>
          <a:xfrm>
            <a:off x="814072" y="2213380"/>
            <a:ext cx="5189698" cy="3816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300"/>
              </a:spcBef>
              <a:defRPr sz="3300">
                <a:latin typeface="Constantia"/>
                <a:ea typeface="Constantia"/>
                <a:cs typeface="Constantia"/>
                <a:sym typeface="Constantia"/>
              </a:defRPr>
            </a:lvl1pPr>
            <a:lvl2pPr marL="954281" indent="-404772">
              <a:spcBef>
                <a:spcPts val="2300"/>
              </a:spcBef>
              <a:defRPr sz="3300">
                <a:latin typeface="Constantia"/>
                <a:ea typeface="Constantia"/>
                <a:cs typeface="Constantia"/>
                <a:sym typeface="Constantia"/>
              </a:defRPr>
            </a:lvl2pPr>
            <a:lvl3pPr marL="1476804" indent="-377786">
              <a:spcBef>
                <a:spcPts val="2300"/>
              </a:spcBef>
              <a:defRPr sz="3300">
                <a:latin typeface="Constantia"/>
                <a:ea typeface="Constantia"/>
                <a:cs typeface="Constantia"/>
                <a:sym typeface="Constantia"/>
              </a:defRPr>
            </a:lvl3pPr>
            <a:lvl4pPr marL="2080282" indent="-431756">
              <a:spcBef>
                <a:spcPts val="2300"/>
              </a:spcBef>
              <a:defRPr sz="3300">
                <a:latin typeface="Constantia"/>
                <a:ea typeface="Constantia"/>
                <a:cs typeface="Constantia"/>
                <a:sym typeface="Constantia"/>
              </a:defRPr>
            </a:lvl4pPr>
            <a:lvl5pPr marL="2629791" indent="-431756">
              <a:spcBef>
                <a:spcPts val="2300"/>
              </a:spcBef>
              <a:defRPr sz="33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84" name="Shape 2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292" name="Shape 292"/>
          <p:cNvSpPr>
            <a:spLocks noGrp="1"/>
          </p:cNvSpPr>
          <p:nvPr>
            <p:ph type="title"/>
          </p:nvPr>
        </p:nvSpPr>
        <p:spPr>
          <a:xfrm>
            <a:off x="610560" y="275084"/>
            <a:ext cx="10989946" cy="1144853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93" name="Shape 293"/>
          <p:cNvSpPr>
            <a:spLocks noGrp="1"/>
          </p:cNvSpPr>
          <p:nvPr>
            <p:ph type="body" sz="quarter" idx="1"/>
          </p:nvPr>
        </p:nvSpPr>
        <p:spPr>
          <a:xfrm>
            <a:off x="610552" y="1537601"/>
            <a:ext cx="5395335" cy="640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2000"/>
              </a:spcBef>
              <a:buClrTx/>
              <a:buSzTx/>
              <a:buNone/>
              <a:defRPr sz="2800" b="1">
                <a:latin typeface="Constantia"/>
                <a:ea typeface="Constantia"/>
                <a:cs typeface="Constantia"/>
                <a:sym typeface="Constantia"/>
              </a:defRPr>
            </a:lvl1pPr>
            <a:lvl2pPr marL="0" indent="549508">
              <a:spcBef>
                <a:spcPts val="2000"/>
              </a:spcBef>
              <a:buClrTx/>
              <a:buSzTx/>
              <a:buNone/>
              <a:defRPr sz="2800" b="1">
                <a:latin typeface="Constantia"/>
                <a:ea typeface="Constantia"/>
                <a:cs typeface="Constantia"/>
                <a:sym typeface="Constantia"/>
              </a:defRPr>
            </a:lvl2pPr>
            <a:lvl3pPr marL="0" indent="1099017">
              <a:spcBef>
                <a:spcPts val="2000"/>
              </a:spcBef>
              <a:buClrTx/>
              <a:buSzTx/>
              <a:buNone/>
              <a:defRPr sz="2800" b="1">
                <a:latin typeface="Constantia"/>
                <a:ea typeface="Constantia"/>
                <a:cs typeface="Constantia"/>
                <a:sym typeface="Constantia"/>
              </a:defRPr>
            </a:lvl3pPr>
            <a:lvl4pPr marL="0" indent="1648525">
              <a:spcBef>
                <a:spcPts val="2000"/>
              </a:spcBef>
              <a:buClrTx/>
              <a:buSzTx/>
              <a:buNone/>
              <a:defRPr sz="2800" b="1">
                <a:latin typeface="Constantia"/>
                <a:ea typeface="Constantia"/>
                <a:cs typeface="Constantia"/>
                <a:sym typeface="Constantia"/>
              </a:defRPr>
            </a:lvl4pPr>
            <a:lvl5pPr marL="0" indent="2198035">
              <a:spcBef>
                <a:spcPts val="2000"/>
              </a:spcBef>
              <a:buClrTx/>
              <a:buSzTx/>
              <a:buNone/>
              <a:defRPr sz="2800" b="1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4" name="Shape 294"/>
          <p:cNvSpPr>
            <a:spLocks noGrp="1"/>
          </p:cNvSpPr>
          <p:nvPr>
            <p:ph type="body" sz="quarter" idx="13"/>
          </p:nvPr>
        </p:nvSpPr>
        <p:spPr>
          <a:xfrm>
            <a:off x="6203050" y="1537601"/>
            <a:ext cx="5397455" cy="64080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2000"/>
              </a:spcBef>
              <a:buClrTx/>
              <a:buSzTx/>
              <a:buNone/>
              <a:defRPr sz="2800" b="1">
                <a:latin typeface="Constantia"/>
                <a:ea typeface="Constantia"/>
                <a:cs typeface="Constantia"/>
                <a:sym typeface="Constantia"/>
              </a:defRPr>
            </a:pPr>
            <a:endParaRPr/>
          </a:p>
        </p:txBody>
      </p:sp>
      <p:sp>
        <p:nvSpPr>
          <p:cNvPr id="295" name="Shape 2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Shape 3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04" name="Shape 3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964588" y="4414058"/>
            <a:ext cx="10379394" cy="1364283"/>
          </a:xfrm>
          <a:prstGeom prst="rect">
            <a:avLst/>
          </a:prstGeom>
        </p:spPr>
        <p:txBody>
          <a:bodyPr anchor="t"/>
          <a:lstStyle>
            <a:lvl1pPr>
              <a:defRPr sz="48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64588" y="2911423"/>
            <a:ext cx="10379394" cy="150261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700"/>
              </a:spcBef>
              <a:buClrTx/>
              <a:buSzTx/>
              <a:buNone/>
              <a:defRPr sz="2400"/>
            </a:lvl1pPr>
            <a:lvl2pPr marL="0" indent="549508">
              <a:spcBef>
                <a:spcPts val="1700"/>
              </a:spcBef>
              <a:buClrTx/>
              <a:buSzTx/>
              <a:buNone/>
              <a:defRPr sz="2400"/>
            </a:lvl2pPr>
            <a:lvl3pPr marL="0" indent="1099017">
              <a:spcBef>
                <a:spcPts val="1700"/>
              </a:spcBef>
              <a:buClrTx/>
              <a:buSzTx/>
              <a:buNone/>
              <a:defRPr sz="2400"/>
            </a:lvl3pPr>
            <a:lvl4pPr marL="0" indent="1648525">
              <a:spcBef>
                <a:spcPts val="1700"/>
              </a:spcBef>
              <a:buClrTx/>
              <a:buSzTx/>
              <a:buNone/>
              <a:defRPr sz="2400"/>
            </a:lvl4pPr>
            <a:lvl5pPr marL="0" indent="2198035">
              <a:spcBef>
                <a:spcPts val="1700"/>
              </a:spcBef>
              <a:buClrTx/>
              <a:buSz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Shape 3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Shape 320"/>
          <p:cNvSpPr>
            <a:spLocks noGrp="1"/>
          </p:cNvSpPr>
          <p:nvPr>
            <p:ph type="title"/>
          </p:nvPr>
        </p:nvSpPr>
        <p:spPr>
          <a:xfrm>
            <a:off x="610559" y="273492"/>
            <a:ext cx="4017351" cy="1163934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21" name="Shape 321"/>
          <p:cNvSpPr>
            <a:spLocks noGrp="1"/>
          </p:cNvSpPr>
          <p:nvPr>
            <p:ph type="body" idx="1"/>
          </p:nvPr>
        </p:nvSpPr>
        <p:spPr>
          <a:xfrm>
            <a:off x="4774186" y="273496"/>
            <a:ext cx="6826317" cy="58625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700"/>
              </a:spcBef>
              <a:defRPr sz="3800">
                <a:latin typeface="Constantia"/>
                <a:ea typeface="Constantia"/>
                <a:cs typeface="Constantia"/>
                <a:sym typeface="Constantia"/>
              </a:defRPr>
            </a:lvl1pPr>
            <a:lvl2pPr marL="944988" indent="-395479">
              <a:spcBef>
                <a:spcPts val="2700"/>
              </a:spcBef>
              <a:defRPr sz="3800">
                <a:latin typeface="Constantia"/>
                <a:ea typeface="Constantia"/>
                <a:cs typeface="Constantia"/>
                <a:sym typeface="Constantia"/>
              </a:defRPr>
            </a:lvl2pPr>
            <a:lvl3pPr marL="1471898" indent="-372880">
              <a:spcBef>
                <a:spcPts val="2700"/>
              </a:spcBef>
              <a:defRPr sz="3800">
                <a:latin typeface="Constantia"/>
                <a:ea typeface="Constantia"/>
                <a:cs typeface="Constantia"/>
                <a:sym typeface="Constantia"/>
              </a:defRPr>
            </a:lvl3pPr>
            <a:lvl4pPr marL="2083553" indent="-435027">
              <a:spcBef>
                <a:spcPts val="2700"/>
              </a:spcBef>
              <a:defRPr sz="3800">
                <a:latin typeface="Constantia"/>
                <a:ea typeface="Constantia"/>
                <a:cs typeface="Constantia"/>
                <a:sym typeface="Constantia"/>
              </a:defRPr>
            </a:lvl4pPr>
            <a:lvl5pPr marL="2633062" indent="-435027">
              <a:spcBef>
                <a:spcPts val="2700"/>
              </a:spcBef>
              <a:defRPr sz="38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22" name="Shape 322"/>
          <p:cNvSpPr>
            <a:spLocks noGrp="1"/>
          </p:cNvSpPr>
          <p:nvPr>
            <p:ph type="body" sz="half" idx="13"/>
          </p:nvPr>
        </p:nvSpPr>
        <p:spPr>
          <a:xfrm>
            <a:off x="610559" y="1437429"/>
            <a:ext cx="4017351" cy="46986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sz="1600">
                <a:latin typeface="Constantia"/>
                <a:ea typeface="Constantia"/>
                <a:cs typeface="Constantia"/>
                <a:sym typeface="Constantia"/>
              </a:defRPr>
            </a:pPr>
            <a:endParaRPr/>
          </a:p>
        </p:txBody>
      </p:sp>
      <p:sp>
        <p:nvSpPr>
          <p:cNvPr id="323" name="Shape 3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hape 331"/>
          <p:cNvSpPr>
            <a:spLocks noGrp="1"/>
          </p:cNvSpPr>
          <p:nvPr>
            <p:ph type="title"/>
          </p:nvPr>
        </p:nvSpPr>
        <p:spPr>
          <a:xfrm>
            <a:off x="2393450" y="4808380"/>
            <a:ext cx="7326632" cy="56765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32" name="Shape 332"/>
          <p:cNvSpPr>
            <a:spLocks noGrp="1"/>
          </p:cNvSpPr>
          <p:nvPr>
            <p:ph type="pic" sz="half" idx="13"/>
          </p:nvPr>
        </p:nvSpPr>
        <p:spPr>
          <a:xfrm>
            <a:off x="2393450" y="613768"/>
            <a:ext cx="7326632" cy="412146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333" name="Shape 333"/>
          <p:cNvSpPr>
            <a:spLocks noGrp="1"/>
          </p:cNvSpPr>
          <p:nvPr>
            <p:ph type="body" sz="quarter" idx="1"/>
          </p:nvPr>
        </p:nvSpPr>
        <p:spPr>
          <a:xfrm>
            <a:off x="2393450" y="5376038"/>
            <a:ext cx="7326632" cy="80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sz="1600">
                <a:latin typeface="Constantia"/>
                <a:ea typeface="Constantia"/>
                <a:cs typeface="Constantia"/>
                <a:sym typeface="Constantia"/>
              </a:defRPr>
            </a:lvl1pPr>
            <a:lvl2pPr marL="0" indent="549508">
              <a:spcBef>
                <a:spcPts val="1100"/>
              </a:spcBef>
              <a:buClrTx/>
              <a:buSzTx/>
              <a:buNone/>
              <a:defRPr sz="1600">
                <a:latin typeface="Constantia"/>
                <a:ea typeface="Constantia"/>
                <a:cs typeface="Constantia"/>
                <a:sym typeface="Constantia"/>
              </a:defRPr>
            </a:lvl2pPr>
            <a:lvl3pPr marL="0" indent="1099017">
              <a:spcBef>
                <a:spcPts val="1100"/>
              </a:spcBef>
              <a:buClrTx/>
              <a:buSzTx/>
              <a:buNone/>
              <a:defRPr sz="1600">
                <a:latin typeface="Constantia"/>
                <a:ea typeface="Constantia"/>
                <a:cs typeface="Constantia"/>
                <a:sym typeface="Constantia"/>
              </a:defRPr>
            </a:lvl3pPr>
            <a:lvl4pPr marL="0" indent="1648525">
              <a:spcBef>
                <a:spcPts val="1100"/>
              </a:spcBef>
              <a:buClrTx/>
              <a:buSzTx/>
              <a:buNone/>
              <a:defRPr sz="1600">
                <a:latin typeface="Constantia"/>
                <a:ea typeface="Constantia"/>
                <a:cs typeface="Constantia"/>
                <a:sym typeface="Constantia"/>
              </a:defRPr>
            </a:lvl4pPr>
            <a:lvl5pPr marL="0" indent="2198035">
              <a:spcBef>
                <a:spcPts val="1100"/>
              </a:spcBef>
              <a:buClrTx/>
              <a:buSzTx/>
              <a:buNone/>
              <a:defRPr sz="1600"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34" name="Shape 3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42" name="Shape 3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43" name="Shape 343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  <a:lvl2pPr>
              <a:defRPr>
                <a:latin typeface="Constantia"/>
                <a:ea typeface="Constantia"/>
                <a:cs typeface="Constantia"/>
                <a:sym typeface="Constantia"/>
              </a:defRPr>
            </a:lvl2pPr>
            <a:lvl3pPr>
              <a:defRPr>
                <a:latin typeface="Constantia"/>
                <a:ea typeface="Constantia"/>
                <a:cs typeface="Constantia"/>
                <a:sym typeface="Constantia"/>
              </a:defRPr>
            </a:lvl3pPr>
            <a:lvl4pPr>
              <a:defRPr>
                <a:latin typeface="Constantia"/>
                <a:ea typeface="Constantia"/>
                <a:cs typeface="Constantia"/>
                <a:sym typeface="Constantia"/>
              </a:defRPr>
            </a:lvl4pPr>
            <a:lvl5pPr>
              <a:defRPr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44" name="Shape 3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Shape 352"/>
          <p:cNvSpPr>
            <a:spLocks noGrp="1"/>
          </p:cNvSpPr>
          <p:nvPr>
            <p:ph type="title"/>
          </p:nvPr>
        </p:nvSpPr>
        <p:spPr>
          <a:xfrm>
            <a:off x="8939949" y="1297498"/>
            <a:ext cx="2707207" cy="4732058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53" name="Shape 353"/>
          <p:cNvSpPr>
            <a:spLocks noGrp="1"/>
          </p:cNvSpPr>
          <p:nvPr>
            <p:ph type="body" idx="1"/>
          </p:nvPr>
        </p:nvSpPr>
        <p:spPr>
          <a:xfrm>
            <a:off x="814069" y="1297498"/>
            <a:ext cx="7922344" cy="47320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  <a:lvl2pPr>
              <a:defRPr>
                <a:latin typeface="Constantia"/>
                <a:ea typeface="Constantia"/>
                <a:cs typeface="Constantia"/>
                <a:sym typeface="Constantia"/>
              </a:defRPr>
            </a:lvl2pPr>
            <a:lvl3pPr>
              <a:defRPr>
                <a:latin typeface="Constantia"/>
                <a:ea typeface="Constantia"/>
                <a:cs typeface="Constantia"/>
                <a:sym typeface="Constantia"/>
              </a:defRPr>
            </a:lvl3pPr>
            <a:lvl4pPr>
              <a:defRPr>
                <a:latin typeface="Constantia"/>
                <a:ea typeface="Constantia"/>
                <a:cs typeface="Constantia"/>
                <a:sym typeface="Constantia"/>
              </a:defRPr>
            </a:lvl4pPr>
            <a:lvl5pPr>
              <a:defRPr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54" name="Shape 3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hape 362"/>
          <p:cNvSpPr>
            <a:spLocks noGrp="1"/>
          </p:cNvSpPr>
          <p:nvPr>
            <p:ph type="body" idx="1"/>
          </p:nvPr>
        </p:nvSpPr>
        <p:spPr>
          <a:xfrm>
            <a:off x="814081" y="1297498"/>
            <a:ext cx="10833067" cy="473205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Constantia"/>
                <a:ea typeface="Constantia"/>
                <a:cs typeface="Constantia"/>
                <a:sym typeface="Constantia"/>
              </a:defRPr>
            </a:lvl1pPr>
            <a:lvl2pPr>
              <a:defRPr>
                <a:latin typeface="Constantia"/>
                <a:ea typeface="Constantia"/>
                <a:cs typeface="Constantia"/>
                <a:sym typeface="Constantia"/>
              </a:defRPr>
            </a:lvl2pPr>
            <a:lvl3pPr>
              <a:defRPr>
                <a:latin typeface="Constantia"/>
                <a:ea typeface="Constantia"/>
                <a:cs typeface="Constantia"/>
                <a:sym typeface="Constantia"/>
              </a:defRPr>
            </a:lvl3pPr>
            <a:lvl4pPr>
              <a:defRPr>
                <a:latin typeface="Constantia"/>
                <a:ea typeface="Constantia"/>
                <a:cs typeface="Constantia"/>
                <a:sym typeface="Constantia"/>
              </a:defRPr>
            </a:lvl4pPr>
            <a:lvl5pPr>
              <a:defRPr>
                <a:latin typeface="Constantia"/>
                <a:ea typeface="Constantia"/>
                <a:cs typeface="Constantia"/>
                <a:sym typeface="Constantia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63" name="Shape 3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71" name="Shape 371"/>
          <p:cNvSpPr>
            <a:spLocks noGrp="1"/>
          </p:cNvSpPr>
          <p:nvPr>
            <p:ph type="title"/>
          </p:nvPr>
        </p:nvSpPr>
        <p:spPr>
          <a:xfrm>
            <a:off x="915828" y="2133900"/>
            <a:ext cx="10379394" cy="147240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72" name="Shape 372"/>
          <p:cNvSpPr>
            <a:spLocks noGrp="1"/>
          </p:cNvSpPr>
          <p:nvPr>
            <p:ph type="body" sz="quarter" idx="1"/>
          </p:nvPr>
        </p:nvSpPr>
        <p:spPr>
          <a:xfrm>
            <a:off x="1831657" y="3892496"/>
            <a:ext cx="8547736" cy="17554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ClrTx/>
              <a:buSzTx/>
              <a:buNone/>
            </a:lvl1pPr>
            <a:lvl2pPr marL="0" indent="549508" algn="ctr">
              <a:buClrTx/>
              <a:buSzTx/>
              <a:buNone/>
            </a:lvl2pPr>
            <a:lvl3pPr marL="0" indent="1099017" algn="ctr">
              <a:buClrTx/>
              <a:buSzTx/>
              <a:buNone/>
            </a:lvl3pPr>
            <a:lvl4pPr marL="0" indent="1648525" algn="ctr">
              <a:buClrTx/>
              <a:buSzTx/>
              <a:buNone/>
            </a:lvl4pPr>
            <a:lvl5pPr marL="0" indent="2198035" algn="ctr">
              <a:buClrTx/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3" name="Shape 3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hape 3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82" name="Shape 382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3" name="Shape 3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91" name="Shape 391"/>
          <p:cNvSpPr>
            <a:spLocks noGrp="1"/>
          </p:cNvSpPr>
          <p:nvPr>
            <p:ph type="title"/>
          </p:nvPr>
        </p:nvSpPr>
        <p:spPr>
          <a:xfrm>
            <a:off x="964588" y="4414063"/>
            <a:ext cx="10379394" cy="1364283"/>
          </a:xfrm>
          <a:prstGeom prst="rect">
            <a:avLst/>
          </a:prstGeom>
        </p:spPr>
        <p:txBody>
          <a:bodyPr anchor="t"/>
          <a:lstStyle>
            <a:lvl1pPr>
              <a:defRPr sz="48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92" name="Shape 392"/>
          <p:cNvSpPr>
            <a:spLocks noGrp="1"/>
          </p:cNvSpPr>
          <p:nvPr>
            <p:ph type="body" sz="quarter" idx="1"/>
          </p:nvPr>
        </p:nvSpPr>
        <p:spPr>
          <a:xfrm>
            <a:off x="964588" y="2911423"/>
            <a:ext cx="10379394" cy="150261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700"/>
              </a:spcBef>
              <a:buClrTx/>
              <a:buSzTx/>
              <a:buNone/>
              <a:defRPr sz="2400"/>
            </a:lvl1pPr>
            <a:lvl2pPr marL="0" indent="549508">
              <a:spcBef>
                <a:spcPts val="1700"/>
              </a:spcBef>
              <a:buClrTx/>
              <a:buSzTx/>
              <a:buNone/>
              <a:defRPr sz="2400"/>
            </a:lvl2pPr>
            <a:lvl3pPr marL="0" indent="1099017">
              <a:spcBef>
                <a:spcPts val="1700"/>
              </a:spcBef>
              <a:buClrTx/>
              <a:buSzTx/>
              <a:buNone/>
              <a:defRPr sz="2400"/>
            </a:lvl3pPr>
            <a:lvl4pPr marL="0" indent="1648525">
              <a:spcBef>
                <a:spcPts val="1700"/>
              </a:spcBef>
              <a:buClrTx/>
              <a:buSzTx/>
              <a:buNone/>
              <a:defRPr sz="2400"/>
            </a:lvl4pPr>
            <a:lvl5pPr marL="0" indent="2198035">
              <a:spcBef>
                <a:spcPts val="1700"/>
              </a:spcBef>
              <a:buClrTx/>
              <a:buSz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3" name="Shape 3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01" name="Shape 4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02" name="Shape 402"/>
          <p:cNvSpPr>
            <a:spLocks noGrp="1"/>
          </p:cNvSpPr>
          <p:nvPr>
            <p:ph type="body" sz="half" idx="1"/>
          </p:nvPr>
        </p:nvSpPr>
        <p:spPr>
          <a:xfrm>
            <a:off x="814072" y="2213380"/>
            <a:ext cx="5189698" cy="3816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300"/>
              </a:spcBef>
              <a:defRPr sz="3300"/>
            </a:lvl1pPr>
            <a:lvl2pPr marL="954281" indent="-404772">
              <a:spcBef>
                <a:spcPts val="2300"/>
              </a:spcBef>
              <a:defRPr sz="3300"/>
            </a:lvl2pPr>
            <a:lvl3pPr marL="1476804" indent="-377786">
              <a:spcBef>
                <a:spcPts val="2300"/>
              </a:spcBef>
              <a:defRPr sz="3300"/>
            </a:lvl3pPr>
            <a:lvl4pPr marL="2080282" indent="-431756">
              <a:spcBef>
                <a:spcPts val="2300"/>
              </a:spcBef>
              <a:defRPr sz="3300"/>
            </a:lvl4pPr>
            <a:lvl5pPr marL="2629791" indent="-431756">
              <a:spcBef>
                <a:spcPts val="2300"/>
              </a:spcBef>
              <a:defRPr sz="3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3" name="Shape 4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sz="half" idx="1"/>
          </p:nvPr>
        </p:nvSpPr>
        <p:spPr>
          <a:xfrm>
            <a:off x="814072" y="2213380"/>
            <a:ext cx="5189698" cy="3816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300"/>
              </a:spcBef>
              <a:defRPr sz="3300"/>
            </a:lvl1pPr>
            <a:lvl2pPr marL="954281" indent="-404772">
              <a:spcBef>
                <a:spcPts val="2300"/>
              </a:spcBef>
              <a:defRPr sz="3300"/>
            </a:lvl2pPr>
            <a:lvl3pPr marL="1476804" indent="-377786">
              <a:spcBef>
                <a:spcPts val="2300"/>
              </a:spcBef>
              <a:defRPr sz="3300"/>
            </a:lvl3pPr>
            <a:lvl4pPr marL="2080282" indent="-431756">
              <a:spcBef>
                <a:spcPts val="2300"/>
              </a:spcBef>
              <a:defRPr sz="3300"/>
            </a:lvl4pPr>
            <a:lvl5pPr marL="2629791" indent="-431756">
              <a:spcBef>
                <a:spcPts val="2300"/>
              </a:spcBef>
              <a:defRPr sz="3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Shape 411"/>
          <p:cNvSpPr>
            <a:spLocks noGrp="1"/>
          </p:cNvSpPr>
          <p:nvPr>
            <p:ph type="title"/>
          </p:nvPr>
        </p:nvSpPr>
        <p:spPr>
          <a:xfrm>
            <a:off x="610560" y="275084"/>
            <a:ext cx="10989946" cy="114485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12" name="Shape 412"/>
          <p:cNvSpPr>
            <a:spLocks noGrp="1"/>
          </p:cNvSpPr>
          <p:nvPr>
            <p:ph type="body" sz="quarter" idx="1"/>
          </p:nvPr>
        </p:nvSpPr>
        <p:spPr>
          <a:xfrm>
            <a:off x="610552" y="1537601"/>
            <a:ext cx="5395335" cy="640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2000"/>
              </a:spcBef>
              <a:buClrTx/>
              <a:buSzTx/>
              <a:buNone/>
              <a:defRPr sz="2800" b="1"/>
            </a:lvl1pPr>
            <a:lvl2pPr marL="0" indent="549508">
              <a:spcBef>
                <a:spcPts val="2000"/>
              </a:spcBef>
              <a:buClrTx/>
              <a:buSzTx/>
              <a:buNone/>
              <a:defRPr sz="2800" b="1"/>
            </a:lvl2pPr>
            <a:lvl3pPr marL="0" indent="1099017">
              <a:spcBef>
                <a:spcPts val="2000"/>
              </a:spcBef>
              <a:buClrTx/>
              <a:buSzTx/>
              <a:buNone/>
              <a:defRPr sz="2800" b="1"/>
            </a:lvl3pPr>
            <a:lvl4pPr marL="0" indent="1648525">
              <a:spcBef>
                <a:spcPts val="2000"/>
              </a:spcBef>
              <a:buClrTx/>
              <a:buSzTx/>
              <a:buNone/>
              <a:defRPr sz="2800" b="1"/>
            </a:lvl4pPr>
            <a:lvl5pPr marL="0" indent="2198035">
              <a:spcBef>
                <a:spcPts val="2000"/>
              </a:spcBef>
              <a:buClrTx/>
              <a:buSzTx/>
              <a:buNone/>
              <a:defRPr sz="2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13" name="Shape 413"/>
          <p:cNvSpPr>
            <a:spLocks noGrp="1"/>
          </p:cNvSpPr>
          <p:nvPr>
            <p:ph type="body" sz="quarter" idx="13"/>
          </p:nvPr>
        </p:nvSpPr>
        <p:spPr>
          <a:xfrm>
            <a:off x="6203050" y="1537601"/>
            <a:ext cx="5397455" cy="64080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2000"/>
              </a:spcBef>
              <a:buClrTx/>
              <a:buSzTx/>
              <a:buNone/>
              <a:defRPr sz="2800" b="1"/>
            </a:pPr>
            <a:endParaRPr/>
          </a:p>
        </p:txBody>
      </p:sp>
      <p:sp>
        <p:nvSpPr>
          <p:cNvPr id="414" name="Shape 4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22" name="Shape 4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23" name="Shape 4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39" name="Shape 439"/>
          <p:cNvSpPr>
            <a:spLocks noGrp="1"/>
          </p:cNvSpPr>
          <p:nvPr>
            <p:ph type="title"/>
          </p:nvPr>
        </p:nvSpPr>
        <p:spPr>
          <a:xfrm>
            <a:off x="610559" y="273492"/>
            <a:ext cx="4017351" cy="1163934"/>
          </a:xfrm>
          <a:prstGeom prst="rect">
            <a:avLst/>
          </a:prstGeom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440" name="Shape 440"/>
          <p:cNvSpPr>
            <a:spLocks noGrp="1"/>
          </p:cNvSpPr>
          <p:nvPr>
            <p:ph type="body" idx="1"/>
          </p:nvPr>
        </p:nvSpPr>
        <p:spPr>
          <a:xfrm>
            <a:off x="4774186" y="273496"/>
            <a:ext cx="6826317" cy="58625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700"/>
              </a:spcBef>
              <a:defRPr sz="3800"/>
            </a:lvl1pPr>
            <a:lvl2pPr marL="944988" indent="-395479">
              <a:spcBef>
                <a:spcPts val="2700"/>
              </a:spcBef>
              <a:defRPr sz="3800"/>
            </a:lvl2pPr>
            <a:lvl3pPr marL="1471898" indent="-372880">
              <a:spcBef>
                <a:spcPts val="2700"/>
              </a:spcBef>
              <a:defRPr sz="3800"/>
            </a:lvl3pPr>
            <a:lvl4pPr marL="2083553" indent="-435027">
              <a:spcBef>
                <a:spcPts val="2700"/>
              </a:spcBef>
              <a:defRPr sz="3800"/>
            </a:lvl4pPr>
            <a:lvl5pPr marL="2633062" indent="-435027">
              <a:spcBef>
                <a:spcPts val="27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41" name="Shape 441"/>
          <p:cNvSpPr>
            <a:spLocks noGrp="1"/>
          </p:cNvSpPr>
          <p:nvPr>
            <p:ph type="body" sz="half" idx="13"/>
          </p:nvPr>
        </p:nvSpPr>
        <p:spPr>
          <a:xfrm>
            <a:off x="610559" y="1437429"/>
            <a:ext cx="4017351" cy="46986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sz="1600"/>
            </a:pPr>
            <a:endParaRPr/>
          </a:p>
        </p:txBody>
      </p:sp>
      <p:sp>
        <p:nvSpPr>
          <p:cNvPr id="442" name="Shape 4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50" name="Shape 450"/>
          <p:cNvSpPr>
            <a:spLocks noGrp="1"/>
          </p:cNvSpPr>
          <p:nvPr>
            <p:ph type="title"/>
          </p:nvPr>
        </p:nvSpPr>
        <p:spPr>
          <a:xfrm>
            <a:off x="2393450" y="4808380"/>
            <a:ext cx="7326632" cy="567658"/>
          </a:xfrm>
          <a:prstGeom prst="rect">
            <a:avLst/>
          </a:prstGeom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451" name="Shape 451"/>
          <p:cNvSpPr>
            <a:spLocks noGrp="1"/>
          </p:cNvSpPr>
          <p:nvPr>
            <p:ph type="pic" sz="half" idx="13"/>
          </p:nvPr>
        </p:nvSpPr>
        <p:spPr>
          <a:xfrm>
            <a:off x="2393450" y="613768"/>
            <a:ext cx="7326632" cy="412146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452" name="Shape 452"/>
          <p:cNvSpPr>
            <a:spLocks noGrp="1"/>
          </p:cNvSpPr>
          <p:nvPr>
            <p:ph type="body" sz="quarter" idx="1"/>
          </p:nvPr>
        </p:nvSpPr>
        <p:spPr>
          <a:xfrm>
            <a:off x="2393450" y="5376038"/>
            <a:ext cx="7326632" cy="80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sz="1600"/>
            </a:lvl1pPr>
            <a:lvl2pPr marL="0" indent="549508">
              <a:spcBef>
                <a:spcPts val="1100"/>
              </a:spcBef>
              <a:buClrTx/>
              <a:buSzTx/>
              <a:buNone/>
              <a:defRPr sz="1600"/>
            </a:lvl2pPr>
            <a:lvl3pPr marL="0" indent="1099017">
              <a:spcBef>
                <a:spcPts val="1100"/>
              </a:spcBef>
              <a:buClrTx/>
              <a:buSzTx/>
              <a:buNone/>
              <a:defRPr sz="1600"/>
            </a:lvl3pPr>
            <a:lvl4pPr marL="0" indent="1648525">
              <a:spcBef>
                <a:spcPts val="1100"/>
              </a:spcBef>
              <a:buClrTx/>
              <a:buSzTx/>
              <a:buNone/>
              <a:defRPr sz="1600"/>
            </a:lvl4pPr>
            <a:lvl5pPr marL="0" indent="2198035">
              <a:spcBef>
                <a:spcPts val="1100"/>
              </a:spcBef>
              <a:buClrTx/>
              <a:buSz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3" name="Shape 4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61" name="Shape 4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62" name="Shape 462"/>
          <p:cNvSpPr>
            <a:spLocks noGrp="1"/>
          </p:cNvSpPr>
          <p:nvPr>
            <p:ph type="body" idx="1"/>
          </p:nvPr>
        </p:nvSpPr>
        <p:spPr>
          <a:xfrm>
            <a:off x="814069" y="2213380"/>
            <a:ext cx="10582911" cy="3816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63" name="Shape 4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hape 471"/>
          <p:cNvSpPr>
            <a:spLocks noGrp="1"/>
          </p:cNvSpPr>
          <p:nvPr>
            <p:ph type="title"/>
          </p:nvPr>
        </p:nvSpPr>
        <p:spPr>
          <a:xfrm>
            <a:off x="8939949" y="1297498"/>
            <a:ext cx="2707207" cy="473205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72" name="Shape 472"/>
          <p:cNvSpPr>
            <a:spLocks noGrp="1"/>
          </p:cNvSpPr>
          <p:nvPr>
            <p:ph type="body" idx="1"/>
          </p:nvPr>
        </p:nvSpPr>
        <p:spPr>
          <a:xfrm>
            <a:off x="814069" y="1297498"/>
            <a:ext cx="7922344" cy="47320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73" name="Shape 4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81" name="Shape 481"/>
          <p:cNvSpPr>
            <a:spLocks noGrp="1"/>
          </p:cNvSpPr>
          <p:nvPr>
            <p:ph type="body" idx="1"/>
          </p:nvPr>
        </p:nvSpPr>
        <p:spPr>
          <a:xfrm>
            <a:off x="814081" y="1297498"/>
            <a:ext cx="10833067" cy="47320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82" name="Shape 4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490" name="Shape 490"/>
          <p:cNvSpPr>
            <a:spLocks noGrp="1"/>
          </p:cNvSpPr>
          <p:nvPr>
            <p:ph type="title"/>
          </p:nvPr>
        </p:nvSpPr>
        <p:spPr>
          <a:xfrm>
            <a:off x="915828" y="2133909"/>
            <a:ext cx="10379394" cy="147240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1" name="Shape 491"/>
          <p:cNvSpPr>
            <a:spLocks noGrp="1"/>
          </p:cNvSpPr>
          <p:nvPr>
            <p:ph type="body" sz="quarter" idx="1"/>
          </p:nvPr>
        </p:nvSpPr>
        <p:spPr>
          <a:xfrm>
            <a:off x="1831657" y="3892496"/>
            <a:ext cx="8547736" cy="175544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ClrTx/>
              <a:buSzTx/>
              <a:buNone/>
            </a:lvl1pPr>
            <a:lvl2pPr marL="0" indent="549508" algn="ctr">
              <a:buClrTx/>
              <a:buSzTx/>
              <a:buNone/>
            </a:lvl2pPr>
            <a:lvl3pPr marL="0" indent="1099017" algn="ctr">
              <a:buClrTx/>
              <a:buSzTx/>
              <a:buNone/>
            </a:lvl3pPr>
            <a:lvl4pPr marL="0" indent="1648525" algn="ctr">
              <a:buClrTx/>
              <a:buSzTx/>
              <a:buNone/>
            </a:lvl4pPr>
            <a:lvl5pPr marL="0" indent="2198035" algn="ctr">
              <a:buClrTx/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2" name="Shape 4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00" name="Shape 500"/>
          <p:cNvSpPr>
            <a:spLocks noGrp="1"/>
          </p:cNvSpPr>
          <p:nvPr>
            <p:ph type="title"/>
          </p:nvPr>
        </p:nvSpPr>
        <p:spPr>
          <a:xfrm>
            <a:off x="1878329" y="1297498"/>
            <a:ext cx="9769232" cy="61059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01" name="Shape 501"/>
          <p:cNvSpPr>
            <a:spLocks noGrp="1"/>
          </p:cNvSpPr>
          <p:nvPr>
            <p:ph type="body" idx="1"/>
          </p:nvPr>
        </p:nvSpPr>
        <p:spPr>
          <a:xfrm>
            <a:off x="813947" y="2213380"/>
            <a:ext cx="10583171" cy="3816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2" name="Shape 5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10560" y="275084"/>
            <a:ext cx="10989946" cy="114485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sz="quarter" idx="1"/>
          </p:nvPr>
        </p:nvSpPr>
        <p:spPr>
          <a:xfrm>
            <a:off x="610552" y="1537601"/>
            <a:ext cx="5395335" cy="640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2000"/>
              </a:spcBef>
              <a:buClrTx/>
              <a:buSzTx/>
              <a:buNone/>
              <a:defRPr sz="2800" b="1"/>
            </a:lvl1pPr>
            <a:lvl2pPr marL="0" indent="549508">
              <a:spcBef>
                <a:spcPts val="2000"/>
              </a:spcBef>
              <a:buClrTx/>
              <a:buSzTx/>
              <a:buNone/>
              <a:defRPr sz="2800" b="1"/>
            </a:lvl2pPr>
            <a:lvl3pPr marL="0" indent="1099017">
              <a:spcBef>
                <a:spcPts val="2000"/>
              </a:spcBef>
              <a:buClrTx/>
              <a:buSzTx/>
              <a:buNone/>
              <a:defRPr sz="2800" b="1"/>
            </a:lvl3pPr>
            <a:lvl4pPr marL="0" indent="1648525">
              <a:spcBef>
                <a:spcPts val="2000"/>
              </a:spcBef>
              <a:buClrTx/>
              <a:buSzTx/>
              <a:buNone/>
              <a:defRPr sz="2800" b="1"/>
            </a:lvl4pPr>
            <a:lvl5pPr marL="0" indent="2198035">
              <a:spcBef>
                <a:spcPts val="2000"/>
              </a:spcBef>
              <a:buClrTx/>
              <a:buSzTx/>
              <a:buNone/>
              <a:defRPr sz="2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quarter" idx="13"/>
          </p:nvPr>
        </p:nvSpPr>
        <p:spPr>
          <a:xfrm>
            <a:off x="6203050" y="1537601"/>
            <a:ext cx="5397455" cy="64080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2000"/>
              </a:spcBef>
              <a:buClrTx/>
              <a:buSzTx/>
              <a:buNone/>
              <a:defRPr sz="2800" b="1"/>
            </a:pP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10" name="Shape 510"/>
          <p:cNvSpPr>
            <a:spLocks noGrp="1"/>
          </p:cNvSpPr>
          <p:nvPr>
            <p:ph type="title"/>
          </p:nvPr>
        </p:nvSpPr>
        <p:spPr>
          <a:xfrm>
            <a:off x="964588" y="4414070"/>
            <a:ext cx="10379394" cy="1364283"/>
          </a:xfrm>
          <a:prstGeom prst="rect">
            <a:avLst/>
          </a:prstGeom>
        </p:spPr>
        <p:txBody>
          <a:bodyPr anchor="t"/>
          <a:lstStyle>
            <a:lvl1pPr>
              <a:defRPr sz="48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511" name="Shape 511"/>
          <p:cNvSpPr>
            <a:spLocks noGrp="1"/>
          </p:cNvSpPr>
          <p:nvPr>
            <p:ph type="body" sz="quarter" idx="1"/>
          </p:nvPr>
        </p:nvSpPr>
        <p:spPr>
          <a:xfrm>
            <a:off x="964588" y="2911423"/>
            <a:ext cx="10379394" cy="150261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1700"/>
              </a:spcBef>
              <a:buClrTx/>
              <a:buSzTx/>
              <a:buNone/>
              <a:defRPr sz="2400"/>
            </a:lvl1pPr>
            <a:lvl2pPr marL="0" indent="549508">
              <a:spcBef>
                <a:spcPts val="1700"/>
              </a:spcBef>
              <a:buClrTx/>
              <a:buSzTx/>
              <a:buNone/>
              <a:defRPr sz="2400"/>
            </a:lvl2pPr>
            <a:lvl3pPr marL="0" indent="1099017">
              <a:spcBef>
                <a:spcPts val="1700"/>
              </a:spcBef>
              <a:buClrTx/>
              <a:buSzTx/>
              <a:buNone/>
              <a:defRPr sz="2400"/>
            </a:lvl3pPr>
            <a:lvl4pPr marL="0" indent="1648525">
              <a:spcBef>
                <a:spcPts val="1700"/>
              </a:spcBef>
              <a:buClrTx/>
              <a:buSzTx/>
              <a:buNone/>
              <a:defRPr sz="2400"/>
            </a:lvl4pPr>
            <a:lvl5pPr marL="0" indent="2198035">
              <a:spcBef>
                <a:spcPts val="1700"/>
              </a:spcBef>
              <a:buClrTx/>
              <a:buSz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12" name="Shape 5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20" name="Shape 520"/>
          <p:cNvSpPr>
            <a:spLocks noGrp="1"/>
          </p:cNvSpPr>
          <p:nvPr>
            <p:ph type="title"/>
          </p:nvPr>
        </p:nvSpPr>
        <p:spPr>
          <a:xfrm>
            <a:off x="1878329" y="1297498"/>
            <a:ext cx="9769232" cy="61059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21" name="Shape 521"/>
          <p:cNvSpPr>
            <a:spLocks noGrp="1"/>
          </p:cNvSpPr>
          <p:nvPr>
            <p:ph type="body" sz="half" idx="1"/>
          </p:nvPr>
        </p:nvSpPr>
        <p:spPr>
          <a:xfrm>
            <a:off x="814072" y="2213380"/>
            <a:ext cx="5189698" cy="38161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300"/>
              </a:spcBef>
              <a:defRPr sz="3300"/>
            </a:lvl1pPr>
            <a:lvl2pPr marL="954281" indent="-404772">
              <a:spcBef>
                <a:spcPts val="2300"/>
              </a:spcBef>
              <a:defRPr sz="3300"/>
            </a:lvl2pPr>
            <a:lvl3pPr marL="1476804" indent="-377786">
              <a:spcBef>
                <a:spcPts val="2300"/>
              </a:spcBef>
              <a:defRPr sz="3300"/>
            </a:lvl3pPr>
            <a:lvl4pPr marL="2080282" indent="-431756">
              <a:spcBef>
                <a:spcPts val="2300"/>
              </a:spcBef>
              <a:defRPr sz="3300"/>
            </a:lvl4pPr>
            <a:lvl5pPr marL="2629791" indent="-431756">
              <a:spcBef>
                <a:spcPts val="2300"/>
              </a:spcBef>
              <a:defRPr sz="33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2" name="Shape 5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30" name="Shape 530"/>
          <p:cNvSpPr>
            <a:spLocks noGrp="1"/>
          </p:cNvSpPr>
          <p:nvPr>
            <p:ph type="title"/>
          </p:nvPr>
        </p:nvSpPr>
        <p:spPr>
          <a:xfrm>
            <a:off x="610560" y="275084"/>
            <a:ext cx="10989946" cy="114485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31" name="Shape 531"/>
          <p:cNvSpPr>
            <a:spLocks noGrp="1"/>
          </p:cNvSpPr>
          <p:nvPr>
            <p:ph type="body" sz="quarter" idx="1"/>
          </p:nvPr>
        </p:nvSpPr>
        <p:spPr>
          <a:xfrm>
            <a:off x="610552" y="1537601"/>
            <a:ext cx="5395335" cy="6408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2000"/>
              </a:spcBef>
              <a:buClrTx/>
              <a:buSzTx/>
              <a:buNone/>
              <a:defRPr sz="2800" b="1"/>
            </a:lvl1pPr>
            <a:lvl2pPr marL="0" indent="549508">
              <a:spcBef>
                <a:spcPts val="2000"/>
              </a:spcBef>
              <a:buClrTx/>
              <a:buSzTx/>
              <a:buNone/>
              <a:defRPr sz="2800" b="1"/>
            </a:lvl2pPr>
            <a:lvl3pPr marL="0" indent="1099017">
              <a:spcBef>
                <a:spcPts val="2000"/>
              </a:spcBef>
              <a:buClrTx/>
              <a:buSzTx/>
              <a:buNone/>
              <a:defRPr sz="2800" b="1"/>
            </a:lvl3pPr>
            <a:lvl4pPr marL="0" indent="1648525">
              <a:spcBef>
                <a:spcPts val="2000"/>
              </a:spcBef>
              <a:buClrTx/>
              <a:buSzTx/>
              <a:buNone/>
              <a:defRPr sz="2800" b="1"/>
            </a:lvl4pPr>
            <a:lvl5pPr marL="0" indent="2198035">
              <a:spcBef>
                <a:spcPts val="2000"/>
              </a:spcBef>
              <a:buClrTx/>
              <a:buSzTx/>
              <a:buNone/>
              <a:defRPr sz="28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32" name="Shape 532"/>
          <p:cNvSpPr>
            <a:spLocks noGrp="1"/>
          </p:cNvSpPr>
          <p:nvPr>
            <p:ph type="body" sz="quarter" idx="13"/>
          </p:nvPr>
        </p:nvSpPr>
        <p:spPr>
          <a:xfrm>
            <a:off x="6203050" y="1537601"/>
            <a:ext cx="5397455" cy="64080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2000"/>
              </a:spcBef>
              <a:buClrTx/>
              <a:buSzTx/>
              <a:buNone/>
              <a:defRPr sz="2800" b="1"/>
            </a:pPr>
            <a:endParaRPr/>
          </a:p>
        </p:txBody>
      </p:sp>
      <p:sp>
        <p:nvSpPr>
          <p:cNvPr id="533" name="Shape 5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41" name="Shape 541"/>
          <p:cNvSpPr>
            <a:spLocks noGrp="1"/>
          </p:cNvSpPr>
          <p:nvPr>
            <p:ph type="title"/>
          </p:nvPr>
        </p:nvSpPr>
        <p:spPr>
          <a:xfrm>
            <a:off x="1878329" y="1297498"/>
            <a:ext cx="9769232" cy="61059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2" name="Shape 5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50" name="Shape 5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7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58" name="Shape 558"/>
          <p:cNvSpPr>
            <a:spLocks noGrp="1"/>
          </p:cNvSpPr>
          <p:nvPr>
            <p:ph type="title"/>
          </p:nvPr>
        </p:nvSpPr>
        <p:spPr>
          <a:xfrm>
            <a:off x="610559" y="273492"/>
            <a:ext cx="4017351" cy="1163934"/>
          </a:xfrm>
          <a:prstGeom prst="rect">
            <a:avLst/>
          </a:prstGeom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559" name="Shape 559"/>
          <p:cNvSpPr>
            <a:spLocks noGrp="1"/>
          </p:cNvSpPr>
          <p:nvPr>
            <p:ph type="body" idx="1"/>
          </p:nvPr>
        </p:nvSpPr>
        <p:spPr>
          <a:xfrm>
            <a:off x="4774186" y="273496"/>
            <a:ext cx="6826317" cy="58625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700"/>
              </a:spcBef>
              <a:defRPr sz="3800"/>
            </a:lvl1pPr>
            <a:lvl2pPr marL="944988" indent="-395479">
              <a:spcBef>
                <a:spcPts val="2700"/>
              </a:spcBef>
              <a:defRPr sz="3800"/>
            </a:lvl2pPr>
            <a:lvl3pPr marL="1471898" indent="-372880">
              <a:spcBef>
                <a:spcPts val="2700"/>
              </a:spcBef>
              <a:defRPr sz="3800"/>
            </a:lvl3pPr>
            <a:lvl4pPr marL="2083553" indent="-435027">
              <a:spcBef>
                <a:spcPts val="2700"/>
              </a:spcBef>
              <a:defRPr sz="3800"/>
            </a:lvl4pPr>
            <a:lvl5pPr marL="2633062" indent="-435027">
              <a:spcBef>
                <a:spcPts val="27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60" name="Shape 560"/>
          <p:cNvSpPr>
            <a:spLocks noGrp="1"/>
          </p:cNvSpPr>
          <p:nvPr>
            <p:ph type="body" sz="half" idx="13"/>
          </p:nvPr>
        </p:nvSpPr>
        <p:spPr>
          <a:xfrm>
            <a:off x="610559" y="1437429"/>
            <a:ext cx="4017351" cy="46986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sz="1600"/>
            </a:pPr>
            <a:endParaRPr/>
          </a:p>
        </p:txBody>
      </p:sp>
      <p:sp>
        <p:nvSpPr>
          <p:cNvPr id="561" name="Shape 5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8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69" name="Shape 569"/>
          <p:cNvSpPr>
            <a:spLocks noGrp="1"/>
          </p:cNvSpPr>
          <p:nvPr>
            <p:ph type="title"/>
          </p:nvPr>
        </p:nvSpPr>
        <p:spPr>
          <a:xfrm>
            <a:off x="2393450" y="4808380"/>
            <a:ext cx="7326632" cy="567658"/>
          </a:xfrm>
          <a:prstGeom prst="rect">
            <a:avLst/>
          </a:prstGeom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570" name="Shape 570"/>
          <p:cNvSpPr>
            <a:spLocks noGrp="1"/>
          </p:cNvSpPr>
          <p:nvPr>
            <p:ph type="pic" sz="half" idx="13"/>
          </p:nvPr>
        </p:nvSpPr>
        <p:spPr>
          <a:xfrm>
            <a:off x="2393450" y="613768"/>
            <a:ext cx="7326632" cy="412146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571" name="Shape 571"/>
          <p:cNvSpPr>
            <a:spLocks noGrp="1"/>
          </p:cNvSpPr>
          <p:nvPr>
            <p:ph type="body" sz="quarter" idx="1"/>
          </p:nvPr>
        </p:nvSpPr>
        <p:spPr>
          <a:xfrm>
            <a:off x="2393450" y="5376038"/>
            <a:ext cx="7326632" cy="80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sz="1600"/>
            </a:lvl1pPr>
            <a:lvl2pPr marL="0" indent="549508">
              <a:spcBef>
                <a:spcPts val="1100"/>
              </a:spcBef>
              <a:buClrTx/>
              <a:buSzTx/>
              <a:buNone/>
              <a:defRPr sz="1600"/>
            </a:lvl2pPr>
            <a:lvl3pPr marL="0" indent="1099017">
              <a:spcBef>
                <a:spcPts val="1100"/>
              </a:spcBef>
              <a:buClrTx/>
              <a:buSzTx/>
              <a:buNone/>
              <a:defRPr sz="1600"/>
            </a:lvl3pPr>
            <a:lvl4pPr marL="0" indent="1648525">
              <a:spcBef>
                <a:spcPts val="1100"/>
              </a:spcBef>
              <a:buClrTx/>
              <a:buSzTx/>
              <a:buNone/>
              <a:defRPr sz="1600"/>
            </a:lvl4pPr>
            <a:lvl5pPr marL="0" indent="2198035">
              <a:spcBef>
                <a:spcPts val="1100"/>
              </a:spcBef>
              <a:buClrTx/>
              <a:buSz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72" name="Shape 5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80" name="Shape 580"/>
          <p:cNvSpPr>
            <a:spLocks noGrp="1"/>
          </p:cNvSpPr>
          <p:nvPr>
            <p:ph type="title"/>
          </p:nvPr>
        </p:nvSpPr>
        <p:spPr>
          <a:xfrm>
            <a:off x="1878329" y="1297498"/>
            <a:ext cx="9769232" cy="61059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1" name="Shape 581"/>
          <p:cNvSpPr>
            <a:spLocks noGrp="1"/>
          </p:cNvSpPr>
          <p:nvPr>
            <p:ph type="body" idx="1"/>
          </p:nvPr>
        </p:nvSpPr>
        <p:spPr>
          <a:xfrm>
            <a:off x="813947" y="2213380"/>
            <a:ext cx="10583171" cy="381617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2" name="Shape 5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590" name="Shape 590"/>
          <p:cNvSpPr>
            <a:spLocks noGrp="1"/>
          </p:cNvSpPr>
          <p:nvPr>
            <p:ph type="title"/>
          </p:nvPr>
        </p:nvSpPr>
        <p:spPr>
          <a:xfrm>
            <a:off x="8939955" y="1297498"/>
            <a:ext cx="2707207" cy="4732058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91" name="Shape 591"/>
          <p:cNvSpPr>
            <a:spLocks noGrp="1"/>
          </p:cNvSpPr>
          <p:nvPr>
            <p:ph type="body" idx="1"/>
          </p:nvPr>
        </p:nvSpPr>
        <p:spPr>
          <a:xfrm>
            <a:off x="814069" y="1297498"/>
            <a:ext cx="7922344" cy="47320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92" name="Shape 5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600" name="Shape 600"/>
          <p:cNvSpPr>
            <a:spLocks noGrp="1"/>
          </p:cNvSpPr>
          <p:nvPr>
            <p:ph type="body" idx="1"/>
          </p:nvPr>
        </p:nvSpPr>
        <p:spPr>
          <a:xfrm>
            <a:off x="814081" y="1297498"/>
            <a:ext cx="10833067" cy="473205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01" name="Shape 6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610559" y="273492"/>
            <a:ext cx="4017351" cy="1163934"/>
          </a:xfrm>
          <a:prstGeom prst="rect">
            <a:avLst/>
          </a:prstGeom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4774186" y="273496"/>
            <a:ext cx="6826317" cy="58625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700"/>
              </a:spcBef>
              <a:defRPr sz="3800"/>
            </a:lvl1pPr>
            <a:lvl2pPr marL="944988" indent="-395479">
              <a:spcBef>
                <a:spcPts val="2700"/>
              </a:spcBef>
              <a:defRPr sz="3800"/>
            </a:lvl2pPr>
            <a:lvl3pPr marL="1471898" indent="-372880">
              <a:spcBef>
                <a:spcPts val="2700"/>
              </a:spcBef>
              <a:defRPr sz="3800"/>
            </a:lvl3pPr>
            <a:lvl4pPr marL="2083553" indent="-435027">
              <a:spcBef>
                <a:spcPts val="2700"/>
              </a:spcBef>
              <a:defRPr sz="3800"/>
            </a:lvl4pPr>
            <a:lvl5pPr marL="2633062" indent="-435027">
              <a:spcBef>
                <a:spcPts val="27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sz="half" idx="13"/>
          </p:nvPr>
        </p:nvSpPr>
        <p:spPr>
          <a:xfrm>
            <a:off x="610559" y="1437429"/>
            <a:ext cx="4017351" cy="469866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1100"/>
              </a:spcBef>
              <a:buClrTx/>
              <a:buSzTx/>
              <a:buNone/>
              <a:defRPr sz="1600"/>
            </a:pPr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age1.jpeg" descr="slayd"/>
          <p:cNvPicPr>
            <a:picLocks noChangeAspect="1"/>
          </p:cNvPicPr>
          <p:nvPr/>
        </p:nvPicPr>
        <p:blipFill>
          <a:blip r:embed="rId2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2393450" y="4808380"/>
            <a:ext cx="7326632" cy="567658"/>
          </a:xfrm>
          <a:prstGeom prst="rect">
            <a:avLst/>
          </a:prstGeom>
        </p:spPr>
        <p:txBody>
          <a:bodyPr anchor="b"/>
          <a:lstStyle>
            <a:lvl1pPr>
              <a:defRPr sz="2400" b="1"/>
            </a:lvl1pPr>
          </a:lstStyle>
          <a:p>
            <a:r>
              <a:t>Текст заголовка</a:t>
            </a:r>
          </a:p>
        </p:txBody>
      </p:sp>
      <p:sp>
        <p:nvSpPr>
          <p:cNvPr id="92" name="Shape 92"/>
          <p:cNvSpPr>
            <a:spLocks noGrp="1"/>
          </p:cNvSpPr>
          <p:nvPr>
            <p:ph type="pic" sz="half" idx="13"/>
          </p:nvPr>
        </p:nvSpPr>
        <p:spPr>
          <a:xfrm>
            <a:off x="2393450" y="613768"/>
            <a:ext cx="7326632" cy="4121468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2393450" y="5376038"/>
            <a:ext cx="7326632" cy="80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1100"/>
              </a:spcBef>
              <a:buClrTx/>
              <a:buSzTx/>
              <a:buNone/>
              <a:defRPr sz="1600"/>
            </a:lvl1pPr>
            <a:lvl2pPr marL="0" indent="549508">
              <a:spcBef>
                <a:spcPts val="1100"/>
              </a:spcBef>
              <a:buClrTx/>
              <a:buSzTx/>
              <a:buNone/>
              <a:defRPr sz="1600"/>
            </a:lvl2pPr>
            <a:lvl3pPr marL="0" indent="1099017">
              <a:spcBef>
                <a:spcPts val="1100"/>
              </a:spcBef>
              <a:buClrTx/>
              <a:buSzTx/>
              <a:buNone/>
              <a:defRPr sz="1600"/>
            </a:lvl3pPr>
            <a:lvl4pPr marL="0" indent="1648525">
              <a:spcBef>
                <a:spcPts val="1100"/>
              </a:spcBef>
              <a:buClrTx/>
              <a:buSzTx/>
              <a:buNone/>
              <a:defRPr sz="1600"/>
            </a:lvl4pPr>
            <a:lvl5pPr marL="0" indent="2198035">
              <a:spcBef>
                <a:spcPts val="1100"/>
              </a:spcBef>
              <a:buClrTx/>
              <a:buSz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slayd"/>
          <p:cNvPicPr>
            <a:picLocks noChangeAspect="1"/>
          </p:cNvPicPr>
          <p:nvPr/>
        </p:nvPicPr>
        <p:blipFill>
          <a:blip r:embed="rId61">
            <a:extLst/>
          </a:blip>
          <a:srcRect l="16685"/>
          <a:stretch>
            <a:fillRect/>
          </a:stretch>
        </p:blipFill>
        <p:spPr>
          <a:xfrm>
            <a:off x="0" y="0"/>
            <a:ext cx="12211050" cy="129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878296" y="1297498"/>
            <a:ext cx="9768842" cy="610590"/>
          </a:xfrm>
          <a:prstGeom prst="rect">
            <a:avLst/>
          </a:prstGeom>
          <a:ln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10234" y="1600200"/>
            <a:ext cx="10984232" cy="4525963"/>
          </a:xfrm>
          <a:prstGeom prst="rect">
            <a:avLst/>
          </a:prstGeom>
          <a:ln>
            <a:solidFill>
              <a:srgbClr val="FFFFFF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5898938" y="6172200"/>
            <a:ext cx="2847764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549508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1099017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648525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2198035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12132" marR="0" indent="-412132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48345" marR="0" indent="-398836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–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452273" marR="0" indent="-353255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2060657" marR="0" indent="-412131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–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610165" marR="0" indent="-412130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»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3297052" marR="0" indent="-549508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»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846560" marR="0" indent="-549508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»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4396069" marR="0" indent="-549508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»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945577" marR="0" indent="-549508" algn="l" defTabSz="914400" rtl="0" latinLnBrk="0">
        <a:lnSpc>
          <a:spcPct val="100000"/>
        </a:lnSpc>
        <a:spcBef>
          <a:spcPts val="2500"/>
        </a:spcBef>
        <a:spcAft>
          <a:spcPts val="0"/>
        </a:spcAft>
        <a:buClr>
          <a:srgbClr val="FFFFFF"/>
        </a:buClr>
        <a:buSzPct val="100000"/>
        <a:buFontTx/>
        <a:buChar char="»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587044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1174089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761133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2348178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935223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3522269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4109313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4696357" algn="r" defTabSz="117408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 610"/>
          <p:cNvSpPr>
            <a:spLocks noGrp="1"/>
          </p:cNvSpPr>
          <p:nvPr>
            <p:ph type="ctrTitle"/>
          </p:nvPr>
        </p:nvSpPr>
        <p:spPr>
          <a:xfrm>
            <a:off x="781926" y="1908075"/>
            <a:ext cx="10647200" cy="279060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/>
          <a:p>
            <a:pPr algn="ctr">
              <a:defRPr sz="52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Подключение </a:t>
            </a:r>
            <a:br/>
            <a:r>
              <a:t>к системам теплоснабжения, водоснабжения и водоотведения</a:t>
            </a:r>
          </a:p>
        </p:txBody>
      </p:sp>
      <p:sp>
        <p:nvSpPr>
          <p:cNvPr id="611" name="Shape 611"/>
          <p:cNvSpPr/>
          <p:nvPr/>
        </p:nvSpPr>
        <p:spPr>
          <a:xfrm>
            <a:off x="272877" y="5378772"/>
            <a:ext cx="6775988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 smtClean="0"/>
              <a:t>Управление </a:t>
            </a:r>
            <a:r>
              <a:rPr lang="ru-RU" dirty="0" smtClean="0"/>
              <a:t>жилищно-коммунального комплекса</a:t>
            </a:r>
            <a:endParaRPr dirty="0">
              <a:solidFill>
                <a:srgbClr val="FFFFFF"/>
              </a:solidFill>
            </a:endParaRPr>
          </a:p>
          <a:p>
            <a:pPr>
              <a:defRPr sz="2400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ru-RU" dirty="0" err="1" smtClean="0"/>
              <a:t>ДепЖКК</a:t>
            </a:r>
            <a:r>
              <a:rPr lang="ru-RU" dirty="0" smtClean="0"/>
              <a:t> и Энергетики Югры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Shape 799"/>
          <p:cNvSpPr>
            <a:spLocks noGrp="1"/>
          </p:cNvSpPr>
          <p:nvPr>
            <p:ph type="title"/>
          </p:nvPr>
        </p:nvSpPr>
        <p:spPr>
          <a:xfrm>
            <a:off x="1373832" y="188944"/>
            <a:ext cx="10708358" cy="61059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>
            <a:lvl1pPr algn="ctr">
              <a:defRPr sz="2800" b="1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Особенности расчета платы за подключение к ЦС ВС и (или) ВО</a:t>
            </a:r>
          </a:p>
        </p:txBody>
      </p:sp>
      <p:graphicFrame>
        <p:nvGraphicFramePr>
          <p:cNvPr id="800" name="Table 800"/>
          <p:cNvGraphicFramePr/>
          <p:nvPr/>
        </p:nvGraphicFramePr>
        <p:xfrm>
          <a:off x="56852" y="1222091"/>
          <a:ext cx="12025336" cy="5380817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130769"/>
                <a:gridCol w="9894567"/>
              </a:tblGrid>
              <a:tr h="3663527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Общий порядок расчета платы за подключение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39725" algn="just" defTabSz="914400"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Размер платы за подключение рассчитывается организацией, осуществляющей подключение, исходя из установленных тарифов на подключение и с учетом величины подключаемой нагрузки и расстояния от точки подключения объекта до точки подключения к ЦС ВС и (или) ВО.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indent="339725" algn="just" defTabSz="914400"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Органом регулирования тарифов устанавливаются: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360363" indent="-360363" algn="just" defTabSz="914400">
                        <a:buSzPct val="100000"/>
                        <a:buChar char="-"/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ставка тарифа за подключаемую (технологически присоединяемую) нагрузку;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indent="360363" algn="just" defTabSz="914400"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Размер ставки тарифа за подключаемую нагрузку определяется исходя из расчетного объема расходов на подключение объектов абонентов, не включая расходы на строительство сетей и объектов на них.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marL="360363" indent="-360363" algn="just" defTabSz="914400">
                        <a:buSzPct val="100000"/>
                        <a:buChar char="-"/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ставка тарифа за протяженность сети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indent="360363" algn="just" defTabSz="914400"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Размер ставки тарифа за протяженность сети дифференцируется (в т.ч. по типу прокладки сетей, диаметру трубопровода) и рассчитывается с учетом расходов на прокладку (перекладку) сетей ВС и (или) ВО и расходов по уплате налога на прибыль.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10196"/>
                      </a:srgbClr>
                    </a:solidFill>
                  </a:tcPr>
                </a:tc>
              </a:tr>
              <a:tr h="171729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Плата за подключение, устанавливаемая в индивидуальном порядке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339725" algn="just" defTabSz="914400">
                        <a:defRPr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Размер платы за подключение устанавливается органом регулирования тарифов индивидуально с учетом расходов на увеличение мощности (пропускной способности) ЦС ВС и (или) ВО, в том числе расходов на реконструкцию и (или) модернизацию существующих объектов ЦС ВС и (или) ВО. </a:t>
                      </a:r>
                      <a:endParaRPr>
                        <a:solidFill>
                          <a:srgbClr val="F1B60F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" name="Shape 803"/>
          <p:cNvSpPr/>
          <p:nvPr/>
        </p:nvSpPr>
        <p:spPr>
          <a:xfrm>
            <a:off x="798964" y="1202078"/>
            <a:ext cx="10419130" cy="1459698"/>
          </a:xfrm>
          <a:prstGeom prst="roundRect">
            <a:avLst>
              <a:gd name="adj" fmla="val 16667"/>
            </a:avLst>
          </a:prstGeom>
          <a:solidFill>
            <a:srgbClr val="CCD2CC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3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04" name="Shape 804"/>
          <p:cNvSpPr/>
          <p:nvPr/>
        </p:nvSpPr>
        <p:spPr>
          <a:xfrm>
            <a:off x="1812300" y="199351"/>
            <a:ext cx="9788554" cy="4345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634" tIns="21634" rIns="21634" bIns="21634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Расчет платы за подключение к ЦС ВС и (или) ВО</a:t>
            </a:r>
          </a:p>
        </p:txBody>
      </p:sp>
      <p:sp>
        <p:nvSpPr>
          <p:cNvPr id="805" name="Shape 805"/>
          <p:cNvSpPr>
            <a:spLocks noGrp="1"/>
          </p:cNvSpPr>
          <p:nvPr>
            <p:ph type="sldNum" sz="quarter" idx="4294967295"/>
          </p:nvPr>
        </p:nvSpPr>
        <p:spPr>
          <a:xfrm>
            <a:off x="8973380" y="6366650"/>
            <a:ext cx="407366" cy="4247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 algn="l">
              <a:defRPr sz="2300"/>
            </a:lvl1pPr>
          </a:lstStyle>
          <a:p>
            <a:fld id="{86CB4B4D-7CA3-9044-876B-883B54F8677D}" type="slidenum">
              <a:t>11</a:t>
            </a:fld>
            <a:endParaRPr/>
          </a:p>
        </p:txBody>
      </p:sp>
      <p:grpSp>
        <p:nvGrpSpPr>
          <p:cNvPr id="808" name="Group 808"/>
          <p:cNvGrpSpPr/>
          <p:nvPr/>
        </p:nvGrpSpPr>
        <p:grpSpPr>
          <a:xfrm>
            <a:off x="798963" y="2654834"/>
            <a:ext cx="10603457" cy="3821201"/>
            <a:chOff x="0" y="0"/>
            <a:chExt cx="10603455" cy="3821200"/>
          </a:xfrm>
        </p:grpSpPr>
        <p:sp>
          <p:nvSpPr>
            <p:cNvPr id="806" name="Shape 806"/>
            <p:cNvSpPr/>
            <p:nvPr/>
          </p:nvSpPr>
          <p:spPr>
            <a:xfrm>
              <a:off x="-1" y="-1"/>
              <a:ext cx="10603457" cy="3821202"/>
            </a:xfrm>
            <a:prstGeom prst="rect">
              <a:avLst/>
            </a:prstGeom>
            <a:blipFill rotWithShape="1">
              <a:blip r:embed="rId2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7" name="Shape 807"/>
            <p:cNvSpPr/>
            <p:nvPr/>
          </p:nvSpPr>
          <p:spPr>
            <a:xfrm>
              <a:off x="-1" y="-1"/>
              <a:ext cx="10603457" cy="473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700"/>
              </a:lvl1pPr>
            </a:lstStyle>
            <a:p>
              <a:r>
                <a:t> </a:t>
              </a:r>
            </a:p>
          </p:txBody>
        </p:sp>
      </p:grpSp>
      <p:pic>
        <p:nvPicPr>
          <p:cNvPr id="810" name="image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27912" y="1272710"/>
            <a:ext cx="2989647" cy="530421"/>
          </a:xfrm>
          <a:prstGeom prst="rect">
            <a:avLst/>
          </a:prstGeom>
          <a:ln w="12700">
            <a:miter lim="400000"/>
          </a:ln>
        </p:spPr>
      </p:pic>
      <p:pic>
        <p:nvPicPr>
          <p:cNvPr id="811" name="image9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12300" y="1888995"/>
            <a:ext cx="2856953" cy="686918"/>
          </a:xfrm>
          <a:prstGeom prst="rect">
            <a:avLst/>
          </a:prstGeom>
          <a:ln w="12700">
            <a:miter lim="400000"/>
          </a:ln>
        </p:spPr>
      </p:pic>
      <p:pic>
        <p:nvPicPr>
          <p:cNvPr id="812" name="image10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62184" y="1202078"/>
            <a:ext cx="1391006" cy="686917"/>
          </a:xfrm>
          <a:prstGeom prst="rect">
            <a:avLst/>
          </a:prstGeom>
          <a:ln w="12700">
            <a:miter lim="400000"/>
          </a:ln>
        </p:spPr>
      </p:pic>
      <p:pic>
        <p:nvPicPr>
          <p:cNvPr id="813" name="image10.ti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79356" y="2060724"/>
            <a:ext cx="1275083" cy="6296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Shape 816"/>
          <p:cNvSpPr>
            <a:spLocks noGrp="1"/>
          </p:cNvSpPr>
          <p:nvPr>
            <p:ph type="body" idx="1"/>
          </p:nvPr>
        </p:nvSpPr>
        <p:spPr>
          <a:xfrm>
            <a:off x="128861" y="1545536"/>
            <a:ext cx="11881319" cy="5183537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SzTx/>
              <a:buNone/>
              <a:defRPr sz="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457200" algn="just">
              <a:spcBef>
                <a:spcPts val="0"/>
              </a:spcBef>
              <a:buSzTx/>
              <a:buNone/>
              <a:tabLst>
                <a:tab pos="749300" algn="l"/>
              </a:tabLst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Расходы на осуществление мероприятий по подключению объекта капитального строительства к централизованным системам водоснабжения и (или) водоотведения не должны превышать величину, рассчитанную на основе укрупненных сметных нормативов для объектов непроизводственного назначения и инженерной инфраструктуры,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строительства, а в случае, если такие нормативы не установлены, указанные расходы определяются органом регулирования тарифов с учетом представленной регулируемой организацией сметной стоимости таких работ.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457200" algn="just">
              <a:spcBef>
                <a:spcPts val="0"/>
              </a:spcBef>
              <a:buSzTx/>
              <a:buNone/>
              <a:tabLst>
                <a:tab pos="749300" algn="l"/>
              </a:tabLst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457200" algn="just">
              <a:spcBef>
                <a:spcPts val="0"/>
              </a:spcBef>
              <a:buSzTx/>
              <a:buNone/>
              <a:tabLst>
                <a:tab pos="749300" algn="l"/>
              </a:tabLst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Укрупненные   сметные   нормативы   цены   строительства   для   объектов непроизводственного     назначения     и     инженерной     инфраструктуры, строительство которых финансируется с привлечением средств федерального бюджета,   утверждены   приказом   Минстроя России от 28.08.2014 № 506/пр («Сети водоснабжения и канализации» </a:t>
            </a:r>
            <a:br/>
            <a:r>
              <a:t>НЦС 81-02-14-2014).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ctr"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  <p:sp>
        <p:nvSpPr>
          <p:cNvPr id="817" name="Shape 817"/>
          <p:cNvSpPr/>
          <p:nvPr/>
        </p:nvSpPr>
        <p:spPr>
          <a:xfrm>
            <a:off x="1356459" y="144076"/>
            <a:ext cx="10837220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Особенности расчета платы за подключение к ЦС ВС и (или) ВО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Shape 820"/>
          <p:cNvSpPr>
            <a:spLocks noGrp="1"/>
          </p:cNvSpPr>
          <p:nvPr>
            <p:ph type="body" idx="1"/>
          </p:nvPr>
        </p:nvSpPr>
        <p:spPr>
          <a:xfrm>
            <a:off x="200869" y="1777730"/>
            <a:ext cx="11809311" cy="4167873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SzTx/>
              <a:buNone/>
              <a:defRPr sz="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Установление ставок тарифа на подключение (технологическое присоединение) к централизованным системам водоснабжения и водоотведения, а также платы за подключение, устанавливаемой в индивидуальном порядке, осуществляется в порядке, предусмотренном Правилами регулирования тарифов в сфере водоснабжения и водоотведения, утвержденными постановлением Правительства Российской Федерации от 13.05.2013 № 406, на основании заявления об установлении платы за подключение (технологическое присоединение) и необходимых обосновывающих материалов.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Отдельного порядка установления платы за подключение (технологическое присоединение) к централизованным системам водоснабжения и водоотведения действующим законодательством не предусмотрено.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ctr"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  <p:sp>
        <p:nvSpPr>
          <p:cNvPr id="821" name="Shape 821"/>
          <p:cNvSpPr/>
          <p:nvPr/>
        </p:nvSpPr>
        <p:spPr>
          <a:xfrm>
            <a:off x="1136973" y="-21828"/>
            <a:ext cx="10729192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Особенности установления платы за подключение </a:t>
            </a:r>
            <a:br/>
            <a:r>
              <a:t>к ЦС ВС и (или) ВО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Shape 823"/>
          <p:cNvSpPr>
            <a:spLocks noGrp="1"/>
          </p:cNvSpPr>
          <p:nvPr>
            <p:ph type="title"/>
          </p:nvPr>
        </p:nvSpPr>
        <p:spPr>
          <a:xfrm>
            <a:off x="1898163" y="188944"/>
            <a:ext cx="9448188" cy="61059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>
            <a:lvl1pPr algn="ctr" defTabSz="576072">
              <a:lnSpc>
                <a:spcPts val="2000"/>
              </a:lnSpc>
              <a:defRPr sz="1764" b="1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Нормативная правовая база, регулирующая порядок подключения к системе теплоснабжения:</a:t>
            </a:r>
          </a:p>
        </p:txBody>
      </p:sp>
      <p:sp>
        <p:nvSpPr>
          <p:cNvPr id="824" name="Shape 824"/>
          <p:cNvSpPr>
            <a:spLocks noGrp="1"/>
          </p:cNvSpPr>
          <p:nvPr>
            <p:ph type="body" idx="1"/>
          </p:nvPr>
        </p:nvSpPr>
        <p:spPr>
          <a:xfrm>
            <a:off x="56852" y="1238671"/>
            <a:ext cx="12025338" cy="5724278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/>
          <a:p>
            <a:pPr marL="0" indent="-343442">
              <a:spcBef>
                <a:spcPts val="0"/>
              </a:spcBef>
              <a:buClrTx/>
              <a:buFont typeface="Wingdings"/>
              <a:buChar char="❖"/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Федеральный закон от 27.07.2010 № 190-ФЗ «О теплоснабжении»</a:t>
            </a:r>
          </a:p>
          <a:p>
            <a:pPr marL="0" indent="-343442">
              <a:spcBef>
                <a:spcPts val="0"/>
              </a:spcBef>
              <a:buClrTx/>
              <a:buFont typeface="Wingdings"/>
              <a:buChar char="❖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649025" indent="-433119" algn="just">
              <a:spcBef>
                <a:spcPts val="0"/>
              </a:spcBef>
              <a:buClrTx/>
              <a:buFont typeface="Wingdings"/>
              <a:buChar char="❖"/>
              <a:tabLst>
                <a:tab pos="8636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16.04.2012 № 307 «О порядке подключения к системам теплоснабжения и о внесении изменений в некоторые акты Правительства РФ»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7493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22.10.2012 № 1075 «О ценообразовании в сфере теплоснабжения»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7493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08.08.2012 № 808 «Об организации теплоснабжения в Российской Федерации и о внесении изменений в некоторые акты Правительства Российской Федерации» 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863600" algn="l"/>
              </a:tabLst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13.02.2006 № 83 «Об утверждении правил определения и предоставления технических условий подключения объекта капитального строительства к сетям инженерно-технического обеспечения и правил подключения объекта капитального строительства к сетям инженерно-технического обеспечения»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8636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865368" indent="-433119" algn="just">
              <a:spcBef>
                <a:spcPts val="0"/>
              </a:spcBef>
              <a:buClrTx/>
              <a:buFont typeface="Wingdings"/>
              <a:buChar char="❖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Приказ ФСТ России от 13.06.2013 № 760-э «Об утверждении методических указаний по расчету регулируемых цен (тарифов) в сфере теплоснабжения»</a:t>
            </a:r>
          </a:p>
          <a:p>
            <a:pPr marL="865368" indent="-433119" algn="just">
              <a:spcBef>
                <a:spcPts val="0"/>
              </a:spcBef>
              <a:buClrTx/>
              <a:buFont typeface="Wingdings"/>
              <a:buChar char="❖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Приказ Минстроя России от 28.08.2014 № 506/пр «О внесении в федеральный реестр сметных нормативов, подлежащих применению при определении сметной стоимости объектов капитального строительства, строительство которых финансируется с привлечением средств федерального бюджета, укрупненных сметных нормативов цены строительства для объектов непроизводственного назначения и инженерной инфраструктуры» («Сети водоснабжения и канализации» НЦС 81-02-14-2014)</a:t>
            </a:r>
          </a:p>
          <a:p>
            <a:pPr marL="865368" indent="-433119" algn="just">
              <a:spcBef>
                <a:spcPts val="0"/>
              </a:spcBef>
              <a:buClrTx/>
              <a:buFont typeface="Wingdings"/>
              <a:buChar char="❖"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Приказ Минрегиона РФ от 04.10.2011 № 481 «Об утверждении методических рекомендаций по применению государственных сметных нормативов - укрупненных нормативов цены строительства различных видов объектов капитального строительства непроизводственного назначения и инженерной инфраструктуры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Shape 827"/>
          <p:cNvSpPr>
            <a:spLocks noGrp="1"/>
          </p:cNvSpPr>
          <p:nvPr>
            <p:ph type="title"/>
          </p:nvPr>
        </p:nvSpPr>
        <p:spPr>
          <a:xfrm>
            <a:off x="1984029" y="188944"/>
            <a:ext cx="9401024" cy="61059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>
            <a:lvl1pPr algn="ctr">
              <a:lnSpc>
                <a:spcPts val="3300"/>
              </a:lnSpc>
              <a:defRPr sz="2800" b="1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Подключение к системе теплоснабжения</a:t>
            </a:r>
          </a:p>
        </p:txBody>
      </p:sp>
      <p:pic>
        <p:nvPicPr>
          <p:cNvPr id="828" name="image5.pdf" descr="C:\Program Files (x86)\Microsoft Office\MEDIA\CAGCAT10\j0205462.wm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19446" y="858621"/>
            <a:ext cx="1202104" cy="996687"/>
          </a:xfrm>
          <a:prstGeom prst="rect">
            <a:avLst/>
          </a:prstGeom>
          <a:ln w="12700">
            <a:miter lim="400000"/>
          </a:ln>
        </p:spPr>
      </p:pic>
      <p:sp>
        <p:nvSpPr>
          <p:cNvPr id="829" name="Shape 829"/>
          <p:cNvSpPr/>
          <p:nvPr/>
        </p:nvSpPr>
        <p:spPr>
          <a:xfrm>
            <a:off x="5075151" y="1459673"/>
            <a:ext cx="1398629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заявитель</a:t>
            </a:r>
          </a:p>
        </p:txBody>
      </p:sp>
      <p:sp>
        <p:nvSpPr>
          <p:cNvPr id="830" name="Shape 830"/>
          <p:cNvSpPr/>
          <p:nvPr/>
        </p:nvSpPr>
        <p:spPr>
          <a:xfrm>
            <a:off x="6448983" y="1240242"/>
            <a:ext cx="1116240" cy="429324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3"/>
              </a:gs>
              <a:gs pos="50000">
                <a:srgbClr val="F6DAB7"/>
              </a:gs>
              <a:gs pos="100000">
                <a:srgbClr val="FAECDC"/>
              </a:gs>
            </a:gsLst>
            <a:lin ang="5400000"/>
          </a:gradFill>
          <a:ln>
            <a:solidFill>
              <a:schemeClr val="accent3"/>
            </a:solidFill>
            <a:miter/>
          </a:ln>
        </p:spPr>
        <p:txBody>
          <a:bodyPr lIns="45719" rIns="45719"/>
          <a:lstStyle/>
          <a:p>
            <a:pPr defTabSz="1099017"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31" name="Shape 831"/>
          <p:cNvSpPr/>
          <p:nvPr/>
        </p:nvSpPr>
        <p:spPr>
          <a:xfrm rot="10800000">
            <a:off x="3873048" y="1240242"/>
            <a:ext cx="1116240" cy="429325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3"/>
              </a:gs>
              <a:gs pos="50000">
                <a:srgbClr val="F6DAB7"/>
              </a:gs>
              <a:gs pos="100000">
                <a:srgbClr val="FAECDC"/>
              </a:gs>
            </a:gsLst>
            <a:lin ang="5400000"/>
          </a:gradFill>
          <a:ln>
            <a:solidFill>
              <a:schemeClr val="accent3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33" name="Shape 833"/>
          <p:cNvSpPr/>
          <p:nvPr/>
        </p:nvSpPr>
        <p:spPr>
          <a:xfrm rot="5400000">
            <a:off x="5322749" y="1693415"/>
            <a:ext cx="648757" cy="7727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34" name="Shape 834"/>
          <p:cNvSpPr/>
          <p:nvPr/>
        </p:nvSpPr>
        <p:spPr>
          <a:xfrm>
            <a:off x="3352143" y="1621861"/>
            <a:ext cx="520908" cy="20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980" tIns="12980" rIns="12980" bIns="12980">
            <a:spAutoFit/>
          </a:bodyPr>
          <a:lstStyle>
            <a:lvl1pPr defTabSz="1099017">
              <a:defRPr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РСО 1</a:t>
            </a:r>
          </a:p>
        </p:txBody>
      </p:sp>
      <p:sp>
        <p:nvSpPr>
          <p:cNvPr id="835" name="Shape 835"/>
          <p:cNvSpPr/>
          <p:nvPr/>
        </p:nvSpPr>
        <p:spPr>
          <a:xfrm>
            <a:off x="7817097" y="1621861"/>
            <a:ext cx="520908" cy="20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980" tIns="12980" rIns="12980" bIns="12980">
            <a:spAutoFit/>
          </a:bodyPr>
          <a:lstStyle>
            <a:lvl1pPr defTabSz="1099017">
              <a:defRPr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РСО 2</a:t>
            </a:r>
          </a:p>
        </p:txBody>
      </p:sp>
      <p:sp>
        <p:nvSpPr>
          <p:cNvPr id="836" name="Shape 836"/>
          <p:cNvSpPr/>
          <p:nvPr/>
        </p:nvSpPr>
        <p:spPr>
          <a:xfrm>
            <a:off x="5518330" y="3002508"/>
            <a:ext cx="515187" cy="20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327" tIns="4327" rIns="4327" bIns="4327">
            <a:spAutoFit/>
          </a:bodyPr>
          <a:lstStyle>
            <a:lvl1pPr defTabSz="1099017">
              <a:defRPr sz="13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РСО 3</a:t>
            </a:r>
          </a:p>
        </p:txBody>
      </p:sp>
      <p:grpSp>
        <p:nvGrpSpPr>
          <p:cNvPr id="839" name="Group 839"/>
          <p:cNvGrpSpPr/>
          <p:nvPr/>
        </p:nvGrpSpPr>
        <p:grpSpPr>
          <a:xfrm>
            <a:off x="1726434" y="1905329"/>
            <a:ext cx="3658460" cy="1019267"/>
            <a:chOff x="0" y="0"/>
            <a:chExt cx="3658458" cy="1019265"/>
          </a:xfrm>
        </p:grpSpPr>
        <p:sp>
          <p:nvSpPr>
            <p:cNvPr id="837" name="Shape 837"/>
            <p:cNvSpPr/>
            <p:nvPr/>
          </p:nvSpPr>
          <p:spPr>
            <a:xfrm>
              <a:off x="0" y="0"/>
              <a:ext cx="3658459" cy="101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73"/>
                  </a:moveTo>
                  <a:cubicBezTo>
                    <a:pt x="0" y="3358"/>
                    <a:pt x="410" y="1887"/>
                    <a:pt x="915" y="1887"/>
                  </a:cubicBezTo>
                  <a:lnTo>
                    <a:pt x="6992" y="1887"/>
                  </a:lnTo>
                  <a:lnTo>
                    <a:pt x="11071" y="1887"/>
                  </a:lnTo>
                  <a:cubicBezTo>
                    <a:pt x="11577" y="1887"/>
                    <a:pt x="11987" y="3358"/>
                    <a:pt x="11987" y="5173"/>
                  </a:cubicBezTo>
                  <a:lnTo>
                    <a:pt x="11987" y="5173"/>
                  </a:lnTo>
                  <a:lnTo>
                    <a:pt x="21600" y="0"/>
                  </a:lnTo>
                  <a:lnTo>
                    <a:pt x="11987" y="10101"/>
                  </a:lnTo>
                  <a:lnTo>
                    <a:pt x="11987" y="18315"/>
                  </a:lnTo>
                  <a:cubicBezTo>
                    <a:pt x="11987" y="20129"/>
                    <a:pt x="11577" y="21600"/>
                    <a:pt x="11071" y="21600"/>
                  </a:cubicBezTo>
                  <a:lnTo>
                    <a:pt x="915" y="21600"/>
                  </a:lnTo>
                  <a:cubicBezTo>
                    <a:pt x="410" y="21600"/>
                    <a:pt x="0" y="20129"/>
                    <a:pt x="0" y="18315"/>
                  </a:cubicBezTo>
                  <a:lnTo>
                    <a:pt x="0" y="5173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3175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99017">
                <a:defRPr sz="21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838" name="Shape 838"/>
            <p:cNvSpPr/>
            <p:nvPr/>
          </p:nvSpPr>
          <p:spPr>
            <a:xfrm>
              <a:off x="45408" y="147943"/>
              <a:ext cx="1939382" cy="81244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600" tIns="3600" rIns="3600" bIns="3600" numCol="1" anchor="ctr">
              <a:spAutoFit/>
            </a:bodyPr>
            <a:lstStyle/>
            <a:p>
              <a:pPr algn="ctr" defTabSz="1099017">
                <a:defRPr sz="14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ОМС определяет РСО </a:t>
              </a:r>
              <a:br/>
              <a:r>
                <a:t>в соответствии с зонами экспл. ответственности в  схеме ТС</a:t>
              </a:r>
            </a:p>
          </p:txBody>
        </p:sp>
      </p:grpSp>
      <p:sp>
        <p:nvSpPr>
          <p:cNvPr id="840" name="Shape 840"/>
          <p:cNvSpPr/>
          <p:nvPr/>
        </p:nvSpPr>
        <p:spPr>
          <a:xfrm>
            <a:off x="3701319" y="3363002"/>
            <a:ext cx="686917" cy="415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41" name="Shape 841"/>
          <p:cNvSpPr/>
          <p:nvPr/>
        </p:nvSpPr>
        <p:spPr>
          <a:xfrm>
            <a:off x="7393492" y="3363002"/>
            <a:ext cx="686917" cy="415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844" name="Group 844"/>
          <p:cNvGrpSpPr/>
          <p:nvPr/>
        </p:nvGrpSpPr>
        <p:grpSpPr>
          <a:xfrm>
            <a:off x="6878305" y="3778013"/>
            <a:ext cx="1717291" cy="515188"/>
            <a:chOff x="0" y="0"/>
            <a:chExt cx="1717289" cy="515187"/>
          </a:xfrm>
        </p:grpSpPr>
        <p:sp>
          <p:nvSpPr>
            <p:cNvPr id="842" name="Shape 842"/>
            <p:cNvSpPr/>
            <p:nvPr/>
          </p:nvSpPr>
          <p:spPr>
            <a:xfrm>
              <a:off x="0" y="-1"/>
              <a:ext cx="1717290" cy="515189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3" name="Shape 843"/>
            <p:cNvSpPr/>
            <p:nvPr/>
          </p:nvSpPr>
          <p:spPr>
            <a:xfrm>
              <a:off x="0" y="0"/>
              <a:ext cx="1717290" cy="51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Есть тех. возможность</a:t>
              </a:r>
            </a:p>
          </p:txBody>
        </p:sp>
      </p:grpSp>
      <p:grpSp>
        <p:nvGrpSpPr>
          <p:cNvPr id="847" name="Group 847"/>
          <p:cNvGrpSpPr/>
          <p:nvPr/>
        </p:nvGrpSpPr>
        <p:grpSpPr>
          <a:xfrm>
            <a:off x="3186132" y="3778013"/>
            <a:ext cx="1717291" cy="515188"/>
            <a:chOff x="0" y="0"/>
            <a:chExt cx="1717289" cy="515187"/>
          </a:xfrm>
        </p:grpSpPr>
        <p:sp>
          <p:nvSpPr>
            <p:cNvPr id="845" name="Shape 845"/>
            <p:cNvSpPr/>
            <p:nvPr/>
          </p:nvSpPr>
          <p:spPr>
            <a:xfrm>
              <a:off x="0" y="-1"/>
              <a:ext cx="1717290" cy="515189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6" name="Shape 846"/>
            <p:cNvSpPr/>
            <p:nvPr/>
          </p:nvSpPr>
          <p:spPr>
            <a:xfrm>
              <a:off x="0" y="0"/>
              <a:ext cx="1717290" cy="51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Нет тех. возможности</a:t>
              </a:r>
            </a:p>
          </p:txBody>
        </p:sp>
      </p:grpSp>
      <p:sp>
        <p:nvSpPr>
          <p:cNvPr id="848" name="Shape 848"/>
          <p:cNvSpPr/>
          <p:nvPr/>
        </p:nvSpPr>
        <p:spPr>
          <a:xfrm>
            <a:off x="3014403" y="4293201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49" name="Shape 849"/>
          <p:cNvSpPr/>
          <p:nvPr/>
        </p:nvSpPr>
        <p:spPr>
          <a:xfrm>
            <a:off x="4474098" y="4293201"/>
            <a:ext cx="601054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852" name="Group 852"/>
          <p:cNvGrpSpPr/>
          <p:nvPr/>
        </p:nvGrpSpPr>
        <p:grpSpPr>
          <a:xfrm>
            <a:off x="6878304" y="5924625"/>
            <a:ext cx="1803156" cy="772782"/>
            <a:chOff x="0" y="0"/>
            <a:chExt cx="1803155" cy="772781"/>
          </a:xfrm>
        </p:grpSpPr>
        <p:sp>
          <p:nvSpPr>
            <p:cNvPr id="850" name="Shape 850"/>
            <p:cNvSpPr/>
            <p:nvPr/>
          </p:nvSpPr>
          <p:spPr>
            <a:xfrm>
              <a:off x="-1" y="-1"/>
              <a:ext cx="1803157" cy="772783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1" name="Shape 851"/>
            <p:cNvSpPr/>
            <p:nvPr/>
          </p:nvSpPr>
          <p:spPr>
            <a:xfrm>
              <a:off x="-1" y="20866"/>
              <a:ext cx="1803157" cy="7310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Заключение договора о подключении</a:t>
              </a:r>
            </a:p>
          </p:txBody>
        </p:sp>
      </p:grpSp>
      <p:grpSp>
        <p:nvGrpSpPr>
          <p:cNvPr id="855" name="Group 855"/>
          <p:cNvGrpSpPr/>
          <p:nvPr/>
        </p:nvGrpSpPr>
        <p:grpSpPr>
          <a:xfrm>
            <a:off x="9454240" y="5924601"/>
            <a:ext cx="1803156" cy="772806"/>
            <a:chOff x="0" y="0"/>
            <a:chExt cx="1803155" cy="772805"/>
          </a:xfrm>
        </p:grpSpPr>
        <p:sp>
          <p:nvSpPr>
            <p:cNvPr id="853" name="Shape 853"/>
            <p:cNvSpPr/>
            <p:nvPr/>
          </p:nvSpPr>
          <p:spPr>
            <a:xfrm>
              <a:off x="-1" y="-1"/>
              <a:ext cx="1803157" cy="772807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4" name="Shape 854"/>
            <p:cNvSpPr/>
            <p:nvPr/>
          </p:nvSpPr>
          <p:spPr>
            <a:xfrm>
              <a:off x="-1" y="20878"/>
              <a:ext cx="1803157" cy="7310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Исполнение условий договора о подключении</a:t>
              </a:r>
            </a:p>
          </p:txBody>
        </p:sp>
      </p:grpSp>
      <p:grpSp>
        <p:nvGrpSpPr>
          <p:cNvPr id="858" name="Group 858"/>
          <p:cNvGrpSpPr/>
          <p:nvPr/>
        </p:nvGrpSpPr>
        <p:grpSpPr>
          <a:xfrm>
            <a:off x="4044777" y="4722524"/>
            <a:ext cx="2232478" cy="515188"/>
            <a:chOff x="0" y="0"/>
            <a:chExt cx="2232476" cy="515187"/>
          </a:xfrm>
        </p:grpSpPr>
        <p:sp>
          <p:nvSpPr>
            <p:cNvPr id="856" name="Shape 856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7" name="Shape 857"/>
            <p:cNvSpPr/>
            <p:nvPr/>
          </p:nvSpPr>
          <p:spPr>
            <a:xfrm>
              <a:off x="0" y="132054"/>
              <a:ext cx="2232477" cy="251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Есть мероприятия в ИП</a:t>
              </a:r>
            </a:p>
          </p:txBody>
        </p:sp>
      </p:grpSp>
      <p:grpSp>
        <p:nvGrpSpPr>
          <p:cNvPr id="861" name="Group 861"/>
          <p:cNvGrpSpPr/>
          <p:nvPr/>
        </p:nvGrpSpPr>
        <p:grpSpPr>
          <a:xfrm>
            <a:off x="1640571" y="4722524"/>
            <a:ext cx="2232477" cy="515188"/>
            <a:chOff x="0" y="0"/>
            <a:chExt cx="2232476" cy="515187"/>
          </a:xfrm>
        </p:grpSpPr>
        <p:sp>
          <p:nvSpPr>
            <p:cNvPr id="859" name="Shape 859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0" name="Shape 860"/>
            <p:cNvSpPr/>
            <p:nvPr/>
          </p:nvSpPr>
          <p:spPr>
            <a:xfrm>
              <a:off x="0" y="107969"/>
              <a:ext cx="2232477" cy="299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Нет мероприятий в ИП</a:t>
              </a:r>
            </a:p>
          </p:txBody>
        </p:sp>
      </p:grpSp>
      <p:sp>
        <p:nvSpPr>
          <p:cNvPr id="862" name="Shape 862"/>
          <p:cNvSpPr/>
          <p:nvPr/>
        </p:nvSpPr>
        <p:spPr>
          <a:xfrm rot="16200000">
            <a:off x="6320185" y="6285800"/>
            <a:ext cx="601053" cy="51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63" name="Shape 863"/>
          <p:cNvSpPr/>
          <p:nvPr/>
        </p:nvSpPr>
        <p:spPr>
          <a:xfrm>
            <a:off x="3443725" y="5237710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64" name="Shape 864"/>
          <p:cNvSpPr/>
          <p:nvPr/>
        </p:nvSpPr>
        <p:spPr>
          <a:xfrm>
            <a:off x="1468840" y="5237710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867" name="Group 867"/>
          <p:cNvGrpSpPr/>
          <p:nvPr/>
        </p:nvGrpSpPr>
        <p:grpSpPr>
          <a:xfrm>
            <a:off x="3007552" y="5667033"/>
            <a:ext cx="2232478" cy="515188"/>
            <a:chOff x="0" y="0"/>
            <a:chExt cx="2232476" cy="515187"/>
          </a:xfrm>
        </p:grpSpPr>
        <p:sp>
          <p:nvSpPr>
            <p:cNvPr id="865" name="Shape 865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866" name="Shape 866"/>
            <p:cNvSpPr/>
            <p:nvPr/>
          </p:nvSpPr>
          <p:spPr>
            <a:xfrm>
              <a:off x="0" y="24104"/>
              <a:ext cx="2232477" cy="466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Внесение изм-ний в схему ТС и ИП</a:t>
              </a:r>
            </a:p>
          </p:txBody>
        </p:sp>
      </p:grpSp>
      <p:grpSp>
        <p:nvGrpSpPr>
          <p:cNvPr id="870" name="Group 870"/>
          <p:cNvGrpSpPr/>
          <p:nvPr/>
        </p:nvGrpSpPr>
        <p:grpSpPr>
          <a:xfrm>
            <a:off x="670712" y="5667033"/>
            <a:ext cx="2232477" cy="515188"/>
            <a:chOff x="0" y="0"/>
            <a:chExt cx="2232476" cy="515187"/>
          </a:xfrm>
        </p:grpSpPr>
        <p:sp>
          <p:nvSpPr>
            <p:cNvPr id="868" name="Shape 868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869" name="Shape 869"/>
            <p:cNvSpPr/>
            <p:nvPr/>
          </p:nvSpPr>
          <p:spPr>
            <a:xfrm>
              <a:off x="0" y="24104"/>
              <a:ext cx="2232477" cy="466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Отказ во внесении изм-ний в схему ТС и ИП</a:t>
              </a:r>
            </a:p>
          </p:txBody>
        </p:sp>
      </p:grpSp>
      <p:grpSp>
        <p:nvGrpSpPr>
          <p:cNvPr id="873" name="Group 873"/>
          <p:cNvGrpSpPr/>
          <p:nvPr/>
        </p:nvGrpSpPr>
        <p:grpSpPr>
          <a:xfrm>
            <a:off x="670712" y="6268084"/>
            <a:ext cx="2232477" cy="515188"/>
            <a:chOff x="0" y="0"/>
            <a:chExt cx="2232476" cy="515187"/>
          </a:xfrm>
        </p:grpSpPr>
        <p:sp>
          <p:nvSpPr>
            <p:cNvPr id="871" name="Shape 871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872" name="Shape 872"/>
            <p:cNvSpPr/>
            <p:nvPr/>
          </p:nvSpPr>
          <p:spPr>
            <a:xfrm>
              <a:off x="0" y="132054"/>
              <a:ext cx="2232477" cy="251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Иные возможности ТС</a:t>
              </a:r>
            </a:p>
          </p:txBody>
        </p:sp>
      </p:grpSp>
      <p:sp>
        <p:nvSpPr>
          <p:cNvPr id="874" name="Shape 874"/>
          <p:cNvSpPr/>
          <p:nvPr/>
        </p:nvSpPr>
        <p:spPr>
          <a:xfrm>
            <a:off x="7393492" y="4293201"/>
            <a:ext cx="686917" cy="1631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053"/>
                </a:moveTo>
                <a:lnTo>
                  <a:pt x="5400" y="17053"/>
                </a:lnTo>
                <a:lnTo>
                  <a:pt x="5400" y="0"/>
                </a:lnTo>
                <a:lnTo>
                  <a:pt x="16200" y="0"/>
                </a:lnTo>
                <a:lnTo>
                  <a:pt x="16200" y="17053"/>
                </a:lnTo>
                <a:lnTo>
                  <a:pt x="21600" y="17053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75" name="Shape 875"/>
          <p:cNvSpPr/>
          <p:nvPr/>
        </p:nvSpPr>
        <p:spPr>
          <a:xfrm>
            <a:off x="3615454" y="6159729"/>
            <a:ext cx="257594" cy="51518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76" name="Shape 876"/>
          <p:cNvSpPr/>
          <p:nvPr/>
        </p:nvSpPr>
        <p:spPr>
          <a:xfrm flipH="1">
            <a:off x="3873048" y="6417321"/>
            <a:ext cx="2490072" cy="257594"/>
          </a:xfrm>
          <a:prstGeom prst="rect">
            <a:avLst/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77" name="Shape 877"/>
          <p:cNvSpPr/>
          <p:nvPr/>
        </p:nvSpPr>
        <p:spPr>
          <a:xfrm flipH="1">
            <a:off x="6191389" y="4894252"/>
            <a:ext cx="1116240" cy="257594"/>
          </a:xfrm>
          <a:prstGeom prst="rect">
            <a:avLst/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78" name="Shape 878"/>
          <p:cNvSpPr/>
          <p:nvPr/>
        </p:nvSpPr>
        <p:spPr>
          <a:xfrm rot="5400000" flipH="1">
            <a:off x="7007102" y="5194778"/>
            <a:ext cx="343459" cy="257594"/>
          </a:xfrm>
          <a:prstGeom prst="rect">
            <a:avLst/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79" name="Shape 879"/>
          <p:cNvSpPr/>
          <p:nvPr/>
        </p:nvSpPr>
        <p:spPr>
          <a:xfrm>
            <a:off x="6878304" y="5495304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80" name="Shape 880"/>
          <p:cNvSpPr/>
          <p:nvPr/>
        </p:nvSpPr>
        <p:spPr>
          <a:xfrm rot="16200000">
            <a:off x="8767323" y="6096356"/>
            <a:ext cx="601053" cy="772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200"/>
                </a:moveTo>
                <a:lnTo>
                  <a:pt x="5400" y="13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3200"/>
                </a:lnTo>
                <a:lnTo>
                  <a:pt x="21600" y="13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883" name="Group 883"/>
          <p:cNvGrpSpPr/>
          <p:nvPr/>
        </p:nvGrpSpPr>
        <p:grpSpPr>
          <a:xfrm>
            <a:off x="5833473" y="1903440"/>
            <a:ext cx="4114118" cy="1021156"/>
            <a:chOff x="0" y="0"/>
            <a:chExt cx="4114117" cy="1021154"/>
          </a:xfrm>
        </p:grpSpPr>
        <p:sp>
          <p:nvSpPr>
            <p:cNvPr id="881" name="Shape 881"/>
            <p:cNvSpPr/>
            <p:nvPr/>
          </p:nvSpPr>
          <p:spPr>
            <a:xfrm>
              <a:off x="0" y="0"/>
              <a:ext cx="4114118" cy="102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1" y="5203"/>
                  </a:moveTo>
                  <a:cubicBezTo>
                    <a:pt x="10941" y="3392"/>
                    <a:pt x="11305" y="1924"/>
                    <a:pt x="11755" y="1924"/>
                  </a:cubicBezTo>
                  <a:lnTo>
                    <a:pt x="12718" y="1924"/>
                  </a:lnTo>
                  <a:lnTo>
                    <a:pt x="20786" y="1924"/>
                  </a:lnTo>
                  <a:cubicBezTo>
                    <a:pt x="21236" y="1924"/>
                    <a:pt x="21600" y="3392"/>
                    <a:pt x="21600" y="5203"/>
                  </a:cubicBezTo>
                  <a:lnTo>
                    <a:pt x="21600" y="5203"/>
                  </a:lnTo>
                  <a:lnTo>
                    <a:pt x="21600" y="18321"/>
                  </a:lnTo>
                  <a:cubicBezTo>
                    <a:pt x="21600" y="20132"/>
                    <a:pt x="21236" y="21600"/>
                    <a:pt x="20786" y="21600"/>
                  </a:cubicBezTo>
                  <a:lnTo>
                    <a:pt x="11755" y="21600"/>
                  </a:lnTo>
                  <a:cubicBezTo>
                    <a:pt x="11305" y="21600"/>
                    <a:pt x="10941" y="20132"/>
                    <a:pt x="10941" y="18321"/>
                  </a:cubicBezTo>
                  <a:lnTo>
                    <a:pt x="10941" y="10122"/>
                  </a:lnTo>
                  <a:lnTo>
                    <a:pt x="0" y="0"/>
                  </a:lnTo>
                  <a:lnTo>
                    <a:pt x="10941" y="5203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3175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99017">
                <a:defRPr sz="21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882" name="Shape 882"/>
            <p:cNvSpPr/>
            <p:nvPr/>
          </p:nvSpPr>
          <p:spPr>
            <a:xfrm>
              <a:off x="2129327" y="242050"/>
              <a:ext cx="1939382" cy="628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2980" tIns="12980" rIns="12980" bIns="12980" numCol="1" anchor="ctr">
              <a:spAutoFit/>
            </a:bodyPr>
            <a:lstStyle>
              <a:lvl1pPr algn="ctr" defTabSz="1099017">
                <a:defRPr sz="14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Получение тех. условий – при необходимости, заявка на подключение </a:t>
              </a:r>
            </a:p>
          </p:txBody>
        </p:sp>
      </p:grpSp>
      <p:pic>
        <p:nvPicPr>
          <p:cNvPr id="884" name="image11.pdf" descr="C:\Program Files (x86)\Microsoft Office\MEDIA\CAGCAT10\j0285360.wm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358581" y="1066051"/>
            <a:ext cx="447977" cy="552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885" name="image11.pdf" descr="C:\Program Files (x86)\Microsoft Office\MEDIA\CAGCAT10\j0285360.wm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53561" y="1066051"/>
            <a:ext cx="447977" cy="552468"/>
          </a:xfrm>
          <a:prstGeom prst="rect">
            <a:avLst/>
          </a:prstGeom>
          <a:ln w="12700">
            <a:miter lim="400000"/>
          </a:ln>
        </p:spPr>
      </p:pic>
      <p:pic>
        <p:nvPicPr>
          <p:cNvPr id="886" name="image11.pdf" descr="C:\Program Files (x86)\Microsoft Office\MEDIA\CAGCAT10\j0285360.wm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13532" y="2450040"/>
            <a:ext cx="447977" cy="552468"/>
          </a:xfrm>
          <a:prstGeom prst="rect">
            <a:avLst/>
          </a:prstGeom>
          <a:ln w="12700">
            <a:miter lim="400000"/>
          </a:ln>
        </p:spPr>
      </p:pic>
      <p:sp>
        <p:nvSpPr>
          <p:cNvPr id="887" name="Shape 887"/>
          <p:cNvSpPr/>
          <p:nvPr/>
        </p:nvSpPr>
        <p:spPr>
          <a:xfrm>
            <a:off x="3873277" y="3184106"/>
            <a:ext cx="1944447" cy="208835"/>
          </a:xfrm>
          <a:prstGeom prst="rect">
            <a:avLst/>
          </a:prstGeom>
          <a:solidFill>
            <a:srgbClr val="FF0000">
              <a:alpha val="69804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914400"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888" name="Shape 888"/>
          <p:cNvSpPr/>
          <p:nvPr/>
        </p:nvSpPr>
        <p:spPr>
          <a:xfrm>
            <a:off x="5817723" y="3180747"/>
            <a:ext cx="2088003" cy="212192"/>
          </a:xfrm>
          <a:prstGeom prst="rect">
            <a:avLst/>
          </a:prstGeom>
          <a:solidFill>
            <a:srgbClr val="92D050">
              <a:alpha val="69804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914400">
              <a:defRPr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>
            <a:spLocks noGrp="1"/>
          </p:cNvSpPr>
          <p:nvPr>
            <p:ph type="title"/>
          </p:nvPr>
        </p:nvSpPr>
        <p:spPr>
          <a:xfrm>
            <a:off x="-15155" y="1130298"/>
            <a:ext cx="12226206" cy="5738815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/>
          <a:p>
            <a:pPr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реквизиты заявителя;</a:t>
            </a:r>
            <a:br/>
            <a:r>
              <a:t>- местонахождение подключаемого объекта;</a:t>
            </a:r>
            <a:br/>
            <a:r>
              <a:t>- технические параметры подключаемого объекта;</a:t>
            </a:r>
            <a:br/>
            <a:r>
              <a:t>- правовые основания пользования заявителем подключаемым объектом и земельным участком; </a:t>
            </a:r>
            <a:br/>
            <a:r>
              <a:t>- номер и дата выдачи технических условий (если они выдавались ранее);</a:t>
            </a:r>
            <a:br/>
            <a:r>
              <a:t>- планируемые сроки ввода в эксплуатацию подключаемого объекта;</a:t>
            </a:r>
            <a:br/>
            <a:r>
              <a:t>- информация о границах земельного участка;</a:t>
            </a:r>
            <a:br/>
            <a:r>
              <a:t>- информация о виде разрешенного использования земельного участка;</a:t>
            </a:r>
            <a:br/>
            <a:r>
              <a:t>- информация о предельных параметрах разрешенного строительства (реконструкции, модернизации) подключаемого объекта;</a:t>
            </a:r>
            <a:br/>
            <a:r>
              <a:t>- следующие документы:</a:t>
            </a:r>
            <a:br/>
            <a:r>
              <a:t>а) копии правоустанавливающих документов, подтверждающих право собственности или иное законное право заявителя на подключаемый объект или земельный участок (копии свидетельств о государственной регистрации прав на указанный подключаемый объект или земельный участок);</a:t>
            </a:r>
            <a:br/>
            <a:r>
              <a:t>б) ситуационный план расположения подключаемого объекта с привязкой к территории населенного пункта или элементам территориального деления в схеме теплоснабжения;</a:t>
            </a:r>
            <a:br/>
            <a:r>
              <a:t>в) топографическая карта земельного участка в масштабе 1:500 (для квартальной застройки 1:2000);</a:t>
            </a:r>
            <a:br/>
            <a:r>
              <a:t>г) документы, подтверждающие полномочия лица, действующего от имени заявителя;</a:t>
            </a:r>
            <a:br/>
            <a:r>
              <a:t>д) для юридических лиц - нотариально заверенные копии учредительных документов</a:t>
            </a:r>
          </a:p>
        </p:txBody>
      </p:sp>
      <p:sp>
        <p:nvSpPr>
          <p:cNvPr id="891" name="Shape 891"/>
          <p:cNvSpPr/>
          <p:nvPr/>
        </p:nvSpPr>
        <p:spPr>
          <a:xfrm>
            <a:off x="1898163" y="50179"/>
            <a:ext cx="9476573" cy="92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ts val="3300"/>
              </a:lnSpc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Заявка на подключение к системе теплоснабжения должна содержать: 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5" name="Shape 895"/>
          <p:cNvSpPr>
            <a:spLocks noGrp="1"/>
          </p:cNvSpPr>
          <p:nvPr>
            <p:ph type="body" idx="1"/>
          </p:nvPr>
        </p:nvSpPr>
        <p:spPr>
          <a:xfrm>
            <a:off x="56854" y="2468935"/>
            <a:ext cx="11953327" cy="283783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/>
          <a:p>
            <a:pPr algn="ctr">
              <a:spcBef>
                <a:spcPts val="0"/>
              </a:spcBef>
              <a:buSzTx/>
              <a:buNone/>
              <a:defRPr sz="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algn="just">
              <a:spcBef>
                <a:spcPts val="400"/>
              </a:spcBef>
              <a:buFont typeface="Arial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а) не более 15 процентов платы за подключение вносится в течение 15 дней с даты заключения договора о подключении;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just">
              <a:spcBef>
                <a:spcPts val="400"/>
              </a:spcBef>
              <a:buFont typeface="Arial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б) не более 50 процентов платы за подключение вносится в течение 90 дней с даты заключения договора о подключении, но не позднее даты фактического подключения;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just">
              <a:spcBef>
                <a:spcPts val="400"/>
              </a:spcBef>
              <a:buFont typeface="Arial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в) оставшаяся доля платы за подключение вносится в течение 15 дней с даты подписания сторонами акта о подключении, фиксирующего техническую готовность к подаче тепловой энергии или теплоносителя на подключаемые объекты.</a:t>
            </a:r>
          </a:p>
        </p:txBody>
      </p:sp>
      <p:sp>
        <p:nvSpPr>
          <p:cNvPr id="896" name="Shape 896"/>
          <p:cNvSpPr/>
          <p:nvPr/>
        </p:nvSpPr>
        <p:spPr>
          <a:xfrm>
            <a:off x="1136973" y="175032"/>
            <a:ext cx="10729192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Внесение заявителем платы за подключение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" name="Shape 898"/>
          <p:cNvSpPr/>
          <p:nvPr/>
        </p:nvSpPr>
        <p:spPr>
          <a:xfrm>
            <a:off x="1136971" y="-21828"/>
            <a:ext cx="11074079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В соответствии с действующим законодательством плата за подключение к системе ТС устанавливается в следующем порядке:</a:t>
            </a:r>
          </a:p>
        </p:txBody>
      </p:sp>
      <p:graphicFrame>
        <p:nvGraphicFramePr>
          <p:cNvPr id="899" name="Table 899"/>
          <p:cNvGraphicFramePr/>
          <p:nvPr/>
        </p:nvGraphicFramePr>
        <p:xfrm>
          <a:off x="56852" y="1142631"/>
          <a:ext cx="12049138" cy="4287572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2134987"/>
                <a:gridCol w="9914151"/>
              </a:tblGrid>
              <a:tr h="961589">
                <a:tc rowSpan="3">
                  <a:txBody>
                    <a:bodyPr/>
                    <a:lstStyle/>
                    <a:p>
                      <a:pPr algn="ctr" defTabSz="1099017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Исходя из подключаемой тепловой нагрузки</a:t>
                      </a:r>
                    </a:p>
                  </a:txBody>
                  <a:tcPr marL="0" marR="0" marT="0" marB="0" anchor="ctr" horzOverflow="overflow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0000" algn="just" defTabSz="914400">
                        <a:lnSpc>
                          <a:spcPct val="115000"/>
                        </a:lnSpc>
                        <a:defRPr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в случае если подключаемая тепловая нагрузка объекта капитального строительства заявителя, в том числе застройщика, не превышает 0,1 Гкал/ч -</a:t>
                      </a:r>
                      <a:r>
                        <a:rPr i="0"/>
                        <a:t> </a:t>
                      </a:r>
                      <a:r>
                        <a:t>плата за подключение в размере 550 руб. (с НДС)</a:t>
                      </a:r>
                    </a:p>
                  </a:txBody>
                  <a:tcPr marL="0" marR="0" marT="0" marB="0" anchor="ctr" horzOverflow="overflow">
                    <a:solidFill>
                      <a:srgbClr val="E9EDF4"/>
                    </a:solidFill>
                  </a:tcPr>
                </a:tc>
              </a:tr>
              <a:tr h="779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000" algn="just" defTabSz="914400">
                        <a:lnSpc>
                          <a:spcPct val="115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случае если подключаемая тепловая нагрузка объекта заявителя более 0,1 Гкал/ч и не превышает 1,5 Гкал/ч (в тыс. руб./Гкал/ч)</a:t>
                      </a:r>
                    </a:p>
                  </a:txBody>
                  <a:tcPr marL="0" marR="0" marT="0" marB="0" anchor="ctr" horzOverflow="overflow">
                    <a:solidFill>
                      <a:srgbClr val="E9EDF4"/>
                    </a:solidFill>
                  </a:tcPr>
                </a:tc>
              </a:tr>
              <a:tr h="83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000" algn="just" defTabSz="914400">
                        <a:lnSpc>
                          <a:spcPct val="115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16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случае если подключаемая тепловая нагрузка объекта заявителя превышает 1,5 Гкал/ч при наличии технической возможности подключения (в тыс. руб./Гкал/ч)</a:t>
                      </a:r>
                    </a:p>
                  </a:txBody>
                  <a:tcPr marL="0" marR="0" marT="0" marB="0" anchor="ctr" horzOverflow="overflow">
                    <a:lnB w="12700">
                      <a:miter lim="400000"/>
                    </a:lnB>
                    <a:solidFill>
                      <a:srgbClr val="E9EDF4"/>
                    </a:solidFill>
                  </a:tcPr>
                </a:tc>
              </a:tr>
              <a:tr h="1707615">
                <a:tc>
                  <a:txBody>
                    <a:bodyPr/>
                    <a:lstStyle/>
                    <a:p>
                      <a:pPr algn="ctr" defTabSz="1099017">
                        <a:lnSpc>
                          <a:spcPct val="115000"/>
                        </a:lnSpc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Плата за подключение, устанавливаемая в индивидуальном порядке</a:t>
                      </a:r>
                    </a:p>
                  </a:txBody>
                  <a:tcPr marL="0" marR="0" marT="0" marB="0" anchor="ctr" horzOverflow="overflow">
                    <a:lnR w="12700">
                      <a:miter lim="400000"/>
                    </a:ln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450000" algn="just" defTabSz="914400">
                        <a:lnSpc>
                          <a:spcPct val="115000"/>
                        </a:lnSpc>
                        <a:defRPr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в случае если подключаемая тепловая нагрузка объекта заявителя превышает 1,5 Гкал/ч при отсутствии технической возможности подключения (в тыс. руб.)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00" name="Shape 900"/>
          <p:cNvSpPr/>
          <p:nvPr/>
        </p:nvSpPr>
        <p:spPr>
          <a:xfrm>
            <a:off x="77788" y="5378406"/>
            <a:ext cx="12133261" cy="1030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indent="457200" defTabSz="914400">
              <a:defRPr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indent="457200" defTabSz="914400">
              <a:spcBef>
                <a:spcPts val="600"/>
              </a:spcBef>
              <a:defRPr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Плата за подключение дифференцируется: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457200" indent="-457200" algn="just" defTabSz="914400">
              <a:lnSpc>
                <a:spcPct val="115000"/>
              </a:lnSpc>
              <a:buSzPct val="100000"/>
              <a:buFont typeface="Arial"/>
              <a:buChar char="•"/>
              <a:def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 диапазонам диаметров тепловых сетей: 50-250 мм, 251-400 мм, 401-550 мм, 551-700 мм, 701 мм и выше;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457200" indent="-457200" defTabSz="914400">
              <a:buSzPct val="100000"/>
              <a:buFont typeface="Arial"/>
              <a:buChar char="•"/>
              <a:defRPr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 типу прокладки тепловых сетей: подземная (канальная и бесканальная) или надземная (наземная).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Shape 903"/>
          <p:cNvSpPr/>
          <p:nvPr/>
        </p:nvSpPr>
        <p:spPr>
          <a:xfrm>
            <a:off x="2282254" y="136746"/>
            <a:ext cx="9799936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Примеры:</a:t>
            </a:r>
          </a:p>
        </p:txBody>
      </p:sp>
      <p:grpSp>
        <p:nvGrpSpPr>
          <p:cNvPr id="906" name="Group 906"/>
          <p:cNvGrpSpPr/>
          <p:nvPr/>
        </p:nvGrpSpPr>
        <p:grpSpPr>
          <a:xfrm>
            <a:off x="416893" y="1307289"/>
            <a:ext cx="5189161" cy="1144037"/>
            <a:chOff x="0" y="0"/>
            <a:chExt cx="5189160" cy="1144036"/>
          </a:xfrm>
        </p:grpSpPr>
        <p:sp>
          <p:nvSpPr>
            <p:cNvPr id="904" name="Shape 904"/>
            <p:cNvSpPr/>
            <p:nvPr/>
          </p:nvSpPr>
          <p:spPr>
            <a:xfrm>
              <a:off x="0" y="0"/>
              <a:ext cx="518916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5" name="Shape 905"/>
            <p:cNvSpPr/>
            <p:nvPr/>
          </p:nvSpPr>
          <p:spPr>
            <a:xfrm>
              <a:off x="55846" y="202033"/>
              <a:ext cx="5077468" cy="7399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Подключаемая нагрузка 1,4 Гкал/час, техническая возможность отсутствует</a:t>
              </a:r>
            </a:p>
          </p:txBody>
        </p:sp>
      </p:grpSp>
      <p:grpSp>
        <p:nvGrpSpPr>
          <p:cNvPr id="909" name="Group 909"/>
          <p:cNvGrpSpPr/>
          <p:nvPr/>
        </p:nvGrpSpPr>
        <p:grpSpPr>
          <a:xfrm>
            <a:off x="416893" y="4119958"/>
            <a:ext cx="5189161" cy="1144038"/>
            <a:chOff x="0" y="0"/>
            <a:chExt cx="5189160" cy="1144036"/>
          </a:xfrm>
        </p:grpSpPr>
        <p:sp>
          <p:nvSpPr>
            <p:cNvPr id="907" name="Shape 907"/>
            <p:cNvSpPr/>
            <p:nvPr/>
          </p:nvSpPr>
          <p:spPr>
            <a:xfrm>
              <a:off x="0" y="0"/>
              <a:ext cx="518916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8" name="Shape 908"/>
            <p:cNvSpPr/>
            <p:nvPr/>
          </p:nvSpPr>
          <p:spPr>
            <a:xfrm>
              <a:off x="55846" y="402052"/>
              <a:ext cx="5077468" cy="3399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Подключаемая нагрузка 0,09 Гкал/час</a:t>
              </a:r>
            </a:p>
          </p:txBody>
        </p:sp>
      </p:grpSp>
      <p:grpSp>
        <p:nvGrpSpPr>
          <p:cNvPr id="912" name="Group 912"/>
          <p:cNvGrpSpPr/>
          <p:nvPr/>
        </p:nvGrpSpPr>
        <p:grpSpPr>
          <a:xfrm>
            <a:off x="416893" y="2710612"/>
            <a:ext cx="5189161" cy="1228001"/>
            <a:chOff x="0" y="0"/>
            <a:chExt cx="5189160" cy="1228000"/>
          </a:xfrm>
        </p:grpSpPr>
        <p:sp>
          <p:nvSpPr>
            <p:cNvPr id="910" name="Shape 910"/>
            <p:cNvSpPr/>
            <p:nvPr/>
          </p:nvSpPr>
          <p:spPr>
            <a:xfrm>
              <a:off x="0" y="0"/>
              <a:ext cx="5189161" cy="1228001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1" name="Shape 911"/>
            <p:cNvSpPr/>
            <p:nvPr/>
          </p:nvSpPr>
          <p:spPr>
            <a:xfrm>
              <a:off x="59945" y="113834"/>
              <a:ext cx="5069270" cy="1000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Подключаемая нагрузка 1,6 Гкал/час, техническая возможность подключения отсутствует</a:t>
              </a:r>
            </a:p>
          </p:txBody>
        </p:sp>
      </p:grpSp>
      <p:grpSp>
        <p:nvGrpSpPr>
          <p:cNvPr id="915" name="Group 915"/>
          <p:cNvGrpSpPr/>
          <p:nvPr/>
        </p:nvGrpSpPr>
        <p:grpSpPr>
          <a:xfrm>
            <a:off x="416893" y="5506827"/>
            <a:ext cx="5189161" cy="1144038"/>
            <a:chOff x="0" y="0"/>
            <a:chExt cx="5189160" cy="1144036"/>
          </a:xfrm>
        </p:grpSpPr>
        <p:sp>
          <p:nvSpPr>
            <p:cNvPr id="913" name="Shape 913"/>
            <p:cNvSpPr/>
            <p:nvPr/>
          </p:nvSpPr>
          <p:spPr>
            <a:xfrm>
              <a:off x="0" y="0"/>
              <a:ext cx="518916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4" name="Shape 914"/>
            <p:cNvSpPr/>
            <p:nvPr/>
          </p:nvSpPr>
          <p:spPr>
            <a:xfrm>
              <a:off x="55846" y="36933"/>
              <a:ext cx="5077468" cy="10701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Подключаемая нагрузка 1,6 Гкал/час, есть техническая возможность подключения</a:t>
              </a:r>
            </a:p>
          </p:txBody>
        </p:sp>
      </p:grpSp>
      <p:sp>
        <p:nvSpPr>
          <p:cNvPr id="916" name="Shape 916"/>
          <p:cNvSpPr/>
          <p:nvPr/>
        </p:nvSpPr>
        <p:spPr>
          <a:xfrm>
            <a:off x="5729539" y="1307289"/>
            <a:ext cx="1753119" cy="114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7" name="Shape 917"/>
          <p:cNvSpPr/>
          <p:nvPr/>
        </p:nvSpPr>
        <p:spPr>
          <a:xfrm>
            <a:off x="5729539" y="2710612"/>
            <a:ext cx="1753119" cy="114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8" name="Shape 918"/>
          <p:cNvSpPr/>
          <p:nvPr/>
        </p:nvSpPr>
        <p:spPr>
          <a:xfrm>
            <a:off x="5729539" y="4119958"/>
            <a:ext cx="1753119" cy="114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9" name="Shape 919"/>
          <p:cNvSpPr/>
          <p:nvPr/>
        </p:nvSpPr>
        <p:spPr>
          <a:xfrm>
            <a:off x="5729539" y="5553369"/>
            <a:ext cx="1753119" cy="114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922" name="Group 922"/>
          <p:cNvGrpSpPr/>
          <p:nvPr/>
        </p:nvGrpSpPr>
        <p:grpSpPr>
          <a:xfrm>
            <a:off x="7588236" y="1307289"/>
            <a:ext cx="4133912" cy="1144037"/>
            <a:chOff x="0" y="0"/>
            <a:chExt cx="4133910" cy="1144036"/>
          </a:xfrm>
        </p:grpSpPr>
        <p:sp>
          <p:nvSpPr>
            <p:cNvPr id="920" name="Shape 920"/>
            <p:cNvSpPr/>
            <p:nvPr/>
          </p:nvSpPr>
          <p:spPr>
            <a:xfrm>
              <a:off x="0" y="0"/>
              <a:ext cx="413391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1" name="Shape 921"/>
            <p:cNvSpPr/>
            <p:nvPr/>
          </p:nvSpPr>
          <p:spPr>
            <a:xfrm>
              <a:off x="55846" y="71852"/>
              <a:ext cx="4022218" cy="1000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22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Исходя из установленной платы в диапазоне 0,1 Гкал/ч - 1,5 Гкал/ч</a:t>
              </a:r>
            </a:p>
          </p:txBody>
        </p:sp>
      </p:grpSp>
      <p:grpSp>
        <p:nvGrpSpPr>
          <p:cNvPr id="925" name="Group 925"/>
          <p:cNvGrpSpPr/>
          <p:nvPr/>
        </p:nvGrpSpPr>
        <p:grpSpPr>
          <a:xfrm>
            <a:off x="7588238" y="2710612"/>
            <a:ext cx="4133911" cy="1144038"/>
            <a:chOff x="0" y="0"/>
            <a:chExt cx="4133910" cy="1144036"/>
          </a:xfrm>
        </p:grpSpPr>
        <p:sp>
          <p:nvSpPr>
            <p:cNvPr id="923" name="Shape 923"/>
            <p:cNvSpPr/>
            <p:nvPr/>
          </p:nvSpPr>
          <p:spPr>
            <a:xfrm>
              <a:off x="0" y="0"/>
              <a:ext cx="413391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4" name="Shape 924"/>
            <p:cNvSpPr/>
            <p:nvPr/>
          </p:nvSpPr>
          <p:spPr>
            <a:xfrm>
              <a:off x="55846" y="336731"/>
              <a:ext cx="4022218" cy="470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7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Индивидуальная плата</a:t>
              </a:r>
            </a:p>
          </p:txBody>
        </p:sp>
      </p:grpSp>
      <p:grpSp>
        <p:nvGrpSpPr>
          <p:cNvPr id="928" name="Group 928"/>
          <p:cNvGrpSpPr/>
          <p:nvPr/>
        </p:nvGrpSpPr>
        <p:grpSpPr>
          <a:xfrm>
            <a:off x="7588236" y="4113934"/>
            <a:ext cx="4133911" cy="1144038"/>
            <a:chOff x="0" y="0"/>
            <a:chExt cx="4133910" cy="1144036"/>
          </a:xfrm>
        </p:grpSpPr>
        <p:sp>
          <p:nvSpPr>
            <p:cNvPr id="926" name="Shape 926"/>
            <p:cNvSpPr/>
            <p:nvPr/>
          </p:nvSpPr>
          <p:spPr>
            <a:xfrm>
              <a:off x="0" y="0"/>
              <a:ext cx="413391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7" name="Shape 927"/>
            <p:cNvSpPr/>
            <p:nvPr/>
          </p:nvSpPr>
          <p:spPr>
            <a:xfrm>
              <a:off x="55846" y="336731"/>
              <a:ext cx="4022218" cy="470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7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550 руб.</a:t>
              </a:r>
            </a:p>
          </p:txBody>
        </p:sp>
      </p:grpSp>
      <p:grpSp>
        <p:nvGrpSpPr>
          <p:cNvPr id="931" name="Group 931"/>
          <p:cNvGrpSpPr/>
          <p:nvPr/>
        </p:nvGrpSpPr>
        <p:grpSpPr>
          <a:xfrm>
            <a:off x="7568972" y="5553369"/>
            <a:ext cx="4153174" cy="1144038"/>
            <a:chOff x="0" y="0"/>
            <a:chExt cx="4153172" cy="1144036"/>
          </a:xfrm>
        </p:grpSpPr>
        <p:sp>
          <p:nvSpPr>
            <p:cNvPr id="929" name="Shape 929"/>
            <p:cNvSpPr/>
            <p:nvPr/>
          </p:nvSpPr>
          <p:spPr>
            <a:xfrm>
              <a:off x="0" y="0"/>
              <a:ext cx="4153173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2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930" name="Shape 930"/>
            <p:cNvSpPr/>
            <p:nvPr/>
          </p:nvSpPr>
          <p:spPr>
            <a:xfrm>
              <a:off x="55846" y="71852"/>
              <a:ext cx="4041480" cy="1000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22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Исходя из установленной платы в диапазоне свыше 1,5 Гкал/ч при наличии тех. возм.</a:t>
              </a:r>
            </a:p>
          </p:txBody>
        </p:sp>
      </p:grp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>
            <a:spLocks noGrp="1"/>
          </p:cNvSpPr>
          <p:nvPr>
            <p:ph type="title"/>
          </p:nvPr>
        </p:nvSpPr>
        <p:spPr>
          <a:xfrm>
            <a:off x="1898163" y="188944"/>
            <a:ext cx="9448188" cy="610590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fontScale="90000"/>
          </a:bodyPr>
          <a:lstStyle>
            <a:lvl1pPr algn="ctr" defTabSz="621791">
              <a:lnSpc>
                <a:spcPts val="2200"/>
              </a:lnSpc>
              <a:defRPr sz="1904" b="1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Нормативная правовая база, регулирующая порядок подключения к ЦС ВС и (или) ВО:</a:t>
            </a:r>
          </a:p>
        </p:txBody>
      </p:sp>
      <p:sp>
        <p:nvSpPr>
          <p:cNvPr id="615" name="Shape 615"/>
          <p:cNvSpPr>
            <a:spLocks noGrp="1"/>
          </p:cNvSpPr>
          <p:nvPr>
            <p:ph type="body" idx="1"/>
          </p:nvPr>
        </p:nvSpPr>
        <p:spPr>
          <a:xfrm>
            <a:off x="56852" y="1238671"/>
            <a:ext cx="12025338" cy="5724278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/>
          <a:p>
            <a:pPr marL="0" indent="-343442">
              <a:spcBef>
                <a:spcPts val="0"/>
              </a:spcBef>
              <a:buClrTx/>
              <a:buFont typeface="Wingdings"/>
              <a:buChar char="❖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Федеральный закон от 07.12.2011 № 416-ФЗ «О водоснабжении и водоотведении»</a:t>
            </a:r>
          </a:p>
          <a:p>
            <a:pPr marL="649025" indent="-433119" algn="just">
              <a:spcBef>
                <a:spcPts val="0"/>
              </a:spcBef>
              <a:buClrTx/>
              <a:buFont typeface="Wingdings"/>
              <a:buChar char="❖"/>
              <a:tabLst>
                <a:tab pos="8636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13.05.2013 № 406 «О государственном регулировании тарифов в сфере водоснабжения и водоотведения»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7493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29.07.2013 № 642 «Об утверждении Правил горячего водоснабжения и внесении изменения в постановление Правительства РФ от 13 февраля 2006 г. № 83»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7493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29.07.2013 № 643 «Об утверждении типовых договоров в области горячего водоснабжения»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7493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29.07.2013 № 644 «Об утверждении правил холодного водоснабжения и водоотведения и о внесении изменений в некоторые акты Правительства РФ»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8636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29.07.2013 № 645 «Об утверждении типовых договоров в области холодного водоснабжения и водоотведения»</a:t>
            </a:r>
          </a:p>
          <a:p>
            <a:pPr marL="649025" indent="-433119" algn="just" defTabSz="755573">
              <a:spcBef>
                <a:spcPts val="0"/>
              </a:spcBef>
              <a:buClrTx/>
              <a:buFont typeface="Wingdings"/>
              <a:buChar char="❖"/>
              <a:tabLst>
                <a:tab pos="863600" algn="l"/>
              </a:tabLst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Постановление Правительства РФ от 13.02.2006 № 83 «Об утверждении правил определения и предоставления технических условий подключения объекта капитального строительства к сетям инженерно-технического обеспечения и правил подключения объекта капитального строительства к сетям инженерно-технического обеспечения»</a:t>
            </a:r>
          </a:p>
          <a:p>
            <a:pPr marL="865368" indent="-433119" algn="just">
              <a:spcBef>
                <a:spcPts val="0"/>
              </a:spcBef>
              <a:buClrTx/>
              <a:buFont typeface="Wingdings"/>
              <a:buChar char="❖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Приказ ФСТ России от 27.12.2013 № 1746-э «Об утверждении методических указаний по расчету регулируемых тарифов в сфере водоснабжения и водоотведения»</a:t>
            </a:r>
            <a:endParaRPr b="1"/>
          </a:p>
          <a:p>
            <a:pPr marL="865368" indent="-433119" algn="just">
              <a:spcBef>
                <a:spcPts val="0"/>
              </a:spcBef>
              <a:buClrTx/>
              <a:buFont typeface="Wingdings"/>
              <a:buChar char="❖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Приказ Минстроя России от 28.08.2014 № 506/пр «О внесении в федеральный реестр сметных нормативов, подлежащих применению при определении сметной стоимости объектов капитального строительства, строительство которых финансируется с привлечением средств федерального бюджета, укрупненных сметных нормативов цены строительства для объектов непроизводственного назначения и инженерной инфраструктуры» («Сети водоснабжения и канализации» НЦС 81-02-14-2014)</a:t>
            </a:r>
          </a:p>
          <a:p>
            <a:pPr marL="865368" indent="-433119" algn="just">
              <a:spcBef>
                <a:spcPts val="0"/>
              </a:spcBef>
              <a:buClrTx/>
              <a:buFont typeface="Wingdings"/>
              <a:buChar char="❖"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Приказ Минрегиона РФ от 04.10.2011 № 481 «Об утверждении методических рекомендаций по применению государственных сметных нормативов - укрупненных нормативов цены строительства различных видов объектов капитального строительства непроизводственного назначения и инженерной инфраструктуры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Shape 934"/>
          <p:cNvSpPr/>
          <p:nvPr/>
        </p:nvSpPr>
        <p:spPr>
          <a:xfrm>
            <a:off x="1569021" y="50179"/>
            <a:ext cx="9788554" cy="840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634" tIns="21634" rIns="21634" bIns="21634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Определение платы за подключение в расчете на единицу мощности подключаемой тепловой нагрузки</a:t>
            </a:r>
          </a:p>
        </p:txBody>
      </p:sp>
      <p:sp>
        <p:nvSpPr>
          <p:cNvPr id="935" name="Shape 935"/>
          <p:cNvSpPr>
            <a:spLocks noGrp="1"/>
          </p:cNvSpPr>
          <p:nvPr>
            <p:ph type="sldNum" sz="quarter" idx="4294967295"/>
          </p:nvPr>
        </p:nvSpPr>
        <p:spPr>
          <a:xfrm>
            <a:off x="8973380" y="6366650"/>
            <a:ext cx="429045" cy="4247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 algn="l">
              <a:defRPr sz="2300"/>
            </a:lvl1pPr>
          </a:lstStyle>
          <a:p>
            <a:fld id="{86CB4B4D-7CA3-9044-876B-883B54F8677D}" type="slidenum">
              <a:t>20</a:t>
            </a:fld>
            <a:endParaRPr/>
          </a:p>
        </p:txBody>
      </p:sp>
      <p:pic>
        <p:nvPicPr>
          <p:cNvPr id="936" name="image1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0236" y="1130300"/>
            <a:ext cx="10747339" cy="1609483"/>
          </a:xfrm>
          <a:prstGeom prst="rect">
            <a:avLst/>
          </a:prstGeom>
          <a:ln w="12700">
            <a:miter lim="400000"/>
          </a:ln>
        </p:spPr>
      </p:pic>
      <p:pic>
        <p:nvPicPr>
          <p:cNvPr id="937" name="image1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0236" y="2739782"/>
            <a:ext cx="10927613" cy="400714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Shape 940"/>
          <p:cNvSpPr/>
          <p:nvPr/>
        </p:nvSpPr>
        <p:spPr>
          <a:xfrm>
            <a:off x="1569021" y="50179"/>
            <a:ext cx="9788554" cy="840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634" tIns="21634" rIns="21634" bIns="21634">
            <a:spAutoFit/>
          </a:bodyPr>
          <a:lstStyle/>
          <a:p>
            <a: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Расчет платы за подключение к системе теплоснабжения,</a:t>
            </a:r>
          </a:p>
          <a:p>
            <a: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устанавливаемой в индивидуальном порядке</a:t>
            </a:r>
          </a:p>
        </p:txBody>
      </p:sp>
      <p:sp>
        <p:nvSpPr>
          <p:cNvPr id="941" name="Shape 941"/>
          <p:cNvSpPr>
            <a:spLocks noGrp="1"/>
          </p:cNvSpPr>
          <p:nvPr>
            <p:ph type="sldNum" sz="quarter" idx="4294967295"/>
          </p:nvPr>
        </p:nvSpPr>
        <p:spPr>
          <a:xfrm>
            <a:off x="8973380" y="6366650"/>
            <a:ext cx="429045" cy="4247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 algn="l">
              <a:defRPr sz="2300"/>
            </a:lvl1pPr>
          </a:lstStyle>
          <a:p>
            <a:fld id="{86CB4B4D-7CA3-9044-876B-883B54F8677D}" type="slidenum">
              <a:t>21</a:t>
            </a:fld>
            <a:endParaRPr/>
          </a:p>
        </p:txBody>
      </p:sp>
      <p:pic>
        <p:nvPicPr>
          <p:cNvPr id="943" name="image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80988" y="1346324"/>
            <a:ext cx="9193912" cy="108012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4" name="image1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80988" y="2660870"/>
            <a:ext cx="9361042" cy="2933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Shape 947"/>
          <p:cNvSpPr>
            <a:spLocks noGrp="1"/>
          </p:cNvSpPr>
          <p:nvPr>
            <p:ph type="body" idx="1"/>
          </p:nvPr>
        </p:nvSpPr>
        <p:spPr>
          <a:xfrm>
            <a:off x="128861" y="1545536"/>
            <a:ext cx="11881319" cy="4506428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SzTx/>
              <a:buNone/>
              <a:defRPr sz="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457200" algn="just">
              <a:spcBef>
                <a:spcPts val="0"/>
              </a:spcBef>
              <a:buSzTx/>
              <a:buNone/>
              <a:tabLst>
                <a:tab pos="749300" algn="l"/>
              </a:tabLst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Расходы, учитываемые при определении платы за подключение, не должны превышать укрупненные сметные нормативы для объектов непроизводственной сферы и инженерной инфраструктуры. В случае отсутствия укрупненных сметных нормативов для отдельных видов объектов капитального строительства, соответствующие расходы не должны превышать федеральные единичные расценки 2001 года, рекомендуемые Министерством строительства и жилищно-коммунального хозяйства Российской Федерации, с учетом индексов изменения сметной стоимости. 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457200" algn="just">
              <a:spcBef>
                <a:spcPts val="0"/>
              </a:spcBef>
              <a:buSzTx/>
              <a:buNone/>
              <a:tabLst>
                <a:tab pos="749300" algn="l"/>
              </a:tabLst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457200" algn="just">
              <a:spcBef>
                <a:spcPts val="0"/>
              </a:spcBef>
              <a:buSzTx/>
              <a:buNone/>
              <a:tabLst>
                <a:tab pos="749300" algn="l"/>
              </a:tabLst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Укрупненные   сметные   нормативы   цены   строительства   для   объектов непроизводственного     назначения     и     инженерной     инфраструктуры, строительство которых финансируется с привлечением средств федерального бюджета,   утверждены   приказом   Минстроя России от 28.08.2014 № 506/пр («Наружные тепловые сети» НЦС 81-02-13-2014).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ctr"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  <p:sp>
        <p:nvSpPr>
          <p:cNvPr id="948" name="Shape 948"/>
          <p:cNvSpPr/>
          <p:nvPr/>
        </p:nvSpPr>
        <p:spPr>
          <a:xfrm>
            <a:off x="1064964" y="-21828"/>
            <a:ext cx="10837220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Особенности расчета платы за подключение к системе теплоснабжения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Shape 951"/>
          <p:cNvSpPr>
            <a:spLocks noGrp="1"/>
          </p:cNvSpPr>
          <p:nvPr>
            <p:ph type="body" idx="1"/>
          </p:nvPr>
        </p:nvSpPr>
        <p:spPr>
          <a:xfrm>
            <a:off x="200869" y="1777730"/>
            <a:ext cx="11809311" cy="3490765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SzTx/>
              <a:buNone/>
              <a:defRPr sz="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Установление платы за подключение (технологическое присоединение) к системе теплоснабжения осуществляется в порядке, предусмотренном Правилами регулирования цен (тарифов) в сфере теплоснабжения, утвержденными постановлением Правительства Российской Федерации от 22.10.2012 № 1075, на основании заявления об установлении платы за подключение (технологическое присоединение) и необходимых обосновывающих материалов.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Отдельного порядка установления платы за подключение (технологическое присоединение) к системе теплоснабжения действующим законодательством не предусмотрено.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ctr"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  <p:sp>
        <p:nvSpPr>
          <p:cNvPr id="952" name="Shape 952"/>
          <p:cNvSpPr/>
          <p:nvPr/>
        </p:nvSpPr>
        <p:spPr>
          <a:xfrm>
            <a:off x="1136973" y="-21828"/>
            <a:ext cx="10729192" cy="88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Особенности установления платы за подключение </a:t>
            </a:r>
            <a:br/>
            <a:r>
              <a:t>к системе теплоснабжения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1" name="Group 981"/>
          <p:cNvGrpSpPr/>
          <p:nvPr/>
        </p:nvGrpSpPr>
        <p:grpSpPr>
          <a:xfrm>
            <a:off x="416893" y="959179"/>
            <a:ext cx="11377264" cy="5643729"/>
            <a:chOff x="0" y="0"/>
            <a:chExt cx="11377263" cy="5643728"/>
          </a:xfrm>
        </p:grpSpPr>
        <p:grpSp>
          <p:nvGrpSpPr>
            <p:cNvPr id="956" name="Group 956"/>
            <p:cNvGrpSpPr/>
            <p:nvPr/>
          </p:nvGrpSpPr>
          <p:grpSpPr>
            <a:xfrm>
              <a:off x="0" y="0"/>
              <a:ext cx="11377264" cy="884062"/>
              <a:chOff x="0" y="0"/>
              <a:chExt cx="11377263" cy="884061"/>
            </a:xfrm>
          </p:grpSpPr>
          <p:sp>
            <p:nvSpPr>
              <p:cNvPr id="954" name="Shape 954"/>
              <p:cNvSpPr/>
              <p:nvPr/>
            </p:nvSpPr>
            <p:spPr>
              <a:xfrm>
                <a:off x="0" y="243128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55" name="Shape 955"/>
              <p:cNvSpPr/>
              <p:nvPr/>
            </p:nvSpPr>
            <p:spPr>
              <a:xfrm>
                <a:off x="8729" y="0"/>
                <a:ext cx="11359805" cy="8840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r>
                  <a:t>Синхронизация подходов в сферах теплоснабжения, водоснабжения и водоотведения, электроснабжения, газоснабжения </a:t>
                </a:r>
                <a:br/>
                <a:r>
                  <a:t>(унификация правил подключения к системам инженерно-технического обеспечения)</a:t>
                </a:r>
              </a:p>
            </p:txBody>
          </p:sp>
        </p:grpSp>
        <p:grpSp>
          <p:nvGrpSpPr>
            <p:cNvPr id="959" name="Group 959"/>
            <p:cNvGrpSpPr/>
            <p:nvPr/>
          </p:nvGrpSpPr>
          <p:grpSpPr>
            <a:xfrm>
              <a:off x="0" y="868478"/>
              <a:ext cx="11377264" cy="397805"/>
              <a:chOff x="0" y="0"/>
              <a:chExt cx="11377263" cy="397804"/>
            </a:xfrm>
          </p:grpSpPr>
          <p:sp>
            <p:nvSpPr>
              <p:cNvPr id="957" name="Shape 957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58" name="Shape 958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Реализация застройщиком мероприятий по строительству сетей («после точки подключения»)</a:t>
                </a:r>
              </a:p>
            </p:txBody>
          </p:sp>
        </p:grpSp>
        <p:grpSp>
          <p:nvGrpSpPr>
            <p:cNvPr id="962" name="Group 962"/>
            <p:cNvGrpSpPr/>
            <p:nvPr/>
          </p:nvGrpSpPr>
          <p:grpSpPr>
            <a:xfrm>
              <a:off x="0" y="1493827"/>
              <a:ext cx="11377264" cy="397805"/>
              <a:chOff x="0" y="0"/>
              <a:chExt cx="11377263" cy="397804"/>
            </a:xfrm>
          </p:grpSpPr>
          <p:sp>
            <p:nvSpPr>
              <p:cNvPr id="960" name="Shape 960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61" name="Shape 961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Особенности подключения площадок, застраиваемых группой застройщиков</a:t>
                </a:r>
              </a:p>
            </p:txBody>
          </p:sp>
        </p:grpSp>
        <p:grpSp>
          <p:nvGrpSpPr>
            <p:cNvPr id="965" name="Group 965"/>
            <p:cNvGrpSpPr/>
            <p:nvPr/>
          </p:nvGrpSpPr>
          <p:grpSpPr>
            <a:xfrm>
              <a:off x="0" y="2119176"/>
              <a:ext cx="11377264" cy="397806"/>
              <a:chOff x="0" y="0"/>
              <a:chExt cx="11377263" cy="397804"/>
            </a:xfrm>
          </p:grpSpPr>
          <p:sp>
            <p:nvSpPr>
              <p:cNvPr id="963" name="Shape 963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64" name="Shape 964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Смежное подключение</a:t>
                </a:r>
              </a:p>
            </p:txBody>
          </p:sp>
        </p:grpSp>
        <p:grpSp>
          <p:nvGrpSpPr>
            <p:cNvPr id="968" name="Group 968"/>
            <p:cNvGrpSpPr/>
            <p:nvPr/>
          </p:nvGrpSpPr>
          <p:grpSpPr>
            <a:xfrm>
              <a:off x="0" y="2744526"/>
              <a:ext cx="11377264" cy="397805"/>
              <a:chOff x="0" y="0"/>
              <a:chExt cx="11377263" cy="397804"/>
            </a:xfrm>
          </p:grpSpPr>
          <p:sp>
            <p:nvSpPr>
              <p:cNvPr id="966" name="Shape 966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67" name="Shape 967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Расширение перечня критериев установления индивидуальной платы</a:t>
                </a:r>
              </a:p>
            </p:txBody>
          </p:sp>
        </p:grpSp>
        <p:grpSp>
          <p:nvGrpSpPr>
            <p:cNvPr id="971" name="Group 971"/>
            <p:cNvGrpSpPr/>
            <p:nvPr/>
          </p:nvGrpSpPr>
          <p:grpSpPr>
            <a:xfrm>
              <a:off x="0" y="3369875"/>
              <a:ext cx="11377264" cy="397805"/>
              <a:chOff x="0" y="0"/>
              <a:chExt cx="11377263" cy="397804"/>
            </a:xfrm>
          </p:grpSpPr>
          <p:sp>
            <p:nvSpPr>
              <p:cNvPr id="969" name="Shape 969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70" name="Shape 970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Налог на прибыль в плате за подключение</a:t>
                </a:r>
              </a:p>
            </p:txBody>
          </p:sp>
        </p:grpSp>
        <p:grpSp>
          <p:nvGrpSpPr>
            <p:cNvPr id="974" name="Group 974"/>
            <p:cNvGrpSpPr/>
            <p:nvPr/>
          </p:nvGrpSpPr>
          <p:grpSpPr>
            <a:xfrm>
              <a:off x="0" y="3995225"/>
              <a:ext cx="11377264" cy="397805"/>
              <a:chOff x="0" y="0"/>
              <a:chExt cx="11377263" cy="397804"/>
            </a:xfrm>
          </p:grpSpPr>
          <p:sp>
            <p:nvSpPr>
              <p:cNvPr id="972" name="Shape 972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73" name="Shape 973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Врезка в существующие сети в плате за подключение</a:t>
                </a:r>
              </a:p>
            </p:txBody>
          </p:sp>
        </p:grpSp>
        <p:grpSp>
          <p:nvGrpSpPr>
            <p:cNvPr id="977" name="Group 977"/>
            <p:cNvGrpSpPr/>
            <p:nvPr/>
          </p:nvGrpSpPr>
          <p:grpSpPr>
            <a:xfrm>
              <a:off x="0" y="4510795"/>
              <a:ext cx="11377264" cy="617363"/>
              <a:chOff x="0" y="0"/>
              <a:chExt cx="11377263" cy="617361"/>
            </a:xfrm>
          </p:grpSpPr>
          <p:sp>
            <p:nvSpPr>
              <p:cNvPr id="975" name="Shape 975"/>
              <p:cNvSpPr/>
              <p:nvPr/>
            </p:nvSpPr>
            <p:spPr>
              <a:xfrm>
                <a:off x="0" y="109778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76" name="Shape 976"/>
              <p:cNvSpPr/>
              <p:nvPr/>
            </p:nvSpPr>
            <p:spPr>
              <a:xfrm>
                <a:off x="8729" y="0"/>
                <a:ext cx="11359805" cy="6173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r>
                  <a:t>Отдельный порядок установления платы за подключение </a:t>
                </a:r>
                <a:br/>
                <a:r>
                  <a:t>(перечень документов, возможность корректировки)</a:t>
                </a:r>
              </a:p>
            </p:txBody>
          </p:sp>
        </p:grpSp>
        <p:grpSp>
          <p:nvGrpSpPr>
            <p:cNvPr id="980" name="Group 980"/>
            <p:cNvGrpSpPr/>
            <p:nvPr/>
          </p:nvGrpSpPr>
          <p:grpSpPr>
            <a:xfrm>
              <a:off x="0" y="5245923"/>
              <a:ext cx="11377264" cy="397806"/>
              <a:chOff x="0" y="0"/>
              <a:chExt cx="11377263" cy="397804"/>
            </a:xfrm>
          </p:grpSpPr>
          <p:sp>
            <p:nvSpPr>
              <p:cNvPr id="978" name="Shape 978"/>
              <p:cNvSpPr/>
              <p:nvPr/>
            </p:nvSpPr>
            <p:spPr>
              <a:xfrm>
                <a:off x="0" y="0"/>
                <a:ext cx="11377264" cy="397805"/>
              </a:xfrm>
              <a:prstGeom prst="roundRect">
                <a:avLst>
                  <a:gd name="adj" fmla="val 7500"/>
                </a:avLst>
              </a:prstGeom>
              <a:gradFill flip="none" rotWithShape="1">
                <a:gsLst>
                  <a:gs pos="0">
                    <a:srgbClr val="F3C688"/>
                  </a:gs>
                  <a:gs pos="50000">
                    <a:srgbClr val="F6DAB7"/>
                  </a:gs>
                  <a:gs pos="100000">
                    <a:srgbClr val="FAECDC"/>
                  </a:gs>
                </a:gsLst>
                <a:lin ang="5400000" scaled="0"/>
              </a:gradFill>
              <a:ln w="254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914400">
                  <a:defRPr sz="18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979" name="Shape 979"/>
              <p:cNvSpPr/>
              <p:nvPr/>
            </p:nvSpPr>
            <p:spPr>
              <a:xfrm>
                <a:off x="8729" y="23571"/>
                <a:ext cx="11359805" cy="3506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>
                <a:lvl1pPr algn="ctr" defTabSz="914400">
                  <a:defRPr sz="1800">
                    <a:solidFill>
                      <a:srgbClr val="000000"/>
                    </a:solidFill>
                  </a:defRPr>
                </a:lvl1pPr>
              </a:lstStyle>
              <a:p>
                <a:r>
                  <a:t>Применение укрупненных сметных нормативов</a:t>
                </a:r>
              </a:p>
            </p:txBody>
          </p:sp>
        </p:grpSp>
      </p:grpSp>
      <p:sp>
        <p:nvSpPr>
          <p:cNvPr id="982" name="Shape 982"/>
          <p:cNvSpPr/>
          <p:nvPr/>
        </p:nvSpPr>
        <p:spPr>
          <a:xfrm>
            <a:off x="2069893" y="175032"/>
            <a:ext cx="9015773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Совершенствование действующего законодательства</a:t>
            </a:r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Shape 985"/>
          <p:cNvSpPr/>
          <p:nvPr/>
        </p:nvSpPr>
        <p:spPr>
          <a:xfrm>
            <a:off x="1337867" y="175032"/>
            <a:ext cx="10873183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Контроль со стороны антимонопольного органа</a:t>
            </a:r>
          </a:p>
        </p:txBody>
      </p:sp>
      <p:sp>
        <p:nvSpPr>
          <p:cNvPr id="986" name="Shape 986"/>
          <p:cNvSpPr>
            <a:spLocks noGrp="1"/>
          </p:cNvSpPr>
          <p:nvPr>
            <p:ph type="body" idx="1"/>
          </p:nvPr>
        </p:nvSpPr>
        <p:spPr>
          <a:xfrm>
            <a:off x="200868" y="1058291"/>
            <a:ext cx="11881322" cy="4536505"/>
          </a:xfrm>
          <a:prstGeom prst="rect">
            <a:avLst/>
          </a:prstGeom>
        </p:spPr>
        <p:txBody>
          <a:bodyPr/>
          <a:lstStyle/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случае, если действия (бездействия) регулируемой организации привели (могут привести) к недопущению, ограничению, устранению конкуренции и (или) ущемлению интересов других лиц </a:t>
            </a:r>
            <a:r>
              <a:rPr b="1"/>
              <a:t>(хозяйствующих субъектов)</a:t>
            </a:r>
            <a:r>
              <a:t>, то такие действия (бездействие) являются нарушением антимонопольного законодательства (ч. 1 ст. 10 Федерального закона от 26.07.2006 № 135-ФЗ «О защите конкуренции»), в том числе: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навязывание контрагенту условий договора, невыгодных для него или не относящихся к предмету договора (условий, противоречащих положениям Типовых договоров о подключении, утвержденных Правительством Российской Федерации) (пункт 3);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не обоснованные отказ либо уклонение от заключения договора о подключении, а также в случае если такой отказ прямо не предусмотрен действующим законодательством (нарушение установленных законодательством сроков направления договора о подключении( (пункт 5);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нарушение установленного порядка ценообразования (дополнительное взимание с абонента платы за мероприятия, расходы на реализацию которых были учтены при установлении платы за подключение, например, взимание платы за врезку) (пункт 10).</a:t>
            </a:r>
          </a:p>
        </p:txBody>
      </p:sp>
      <p:grpSp>
        <p:nvGrpSpPr>
          <p:cNvPr id="990" name="Group 990"/>
          <p:cNvGrpSpPr/>
          <p:nvPr/>
        </p:nvGrpSpPr>
        <p:grpSpPr>
          <a:xfrm>
            <a:off x="128860" y="5450778"/>
            <a:ext cx="11881322" cy="1833251"/>
            <a:chOff x="0" y="0"/>
            <a:chExt cx="11881320" cy="1833249"/>
          </a:xfrm>
        </p:grpSpPr>
        <p:sp>
          <p:nvSpPr>
            <p:cNvPr id="988" name="Shape 988"/>
            <p:cNvSpPr/>
            <p:nvPr/>
          </p:nvSpPr>
          <p:spPr>
            <a:xfrm>
              <a:off x="0" y="0"/>
              <a:ext cx="11881321" cy="1296146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 defTabSz="914400"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989" name="Shape 989"/>
            <p:cNvSpPr/>
            <p:nvPr/>
          </p:nvSpPr>
          <p:spPr>
            <a:xfrm>
              <a:off x="0" y="0"/>
              <a:ext cx="11881321" cy="18332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С 05.01.2016 антимонопольный орган не наделен полномочиями по рассмотрению дел о нарушении антимонопольного законодательства доминирующим хозяйствующим субъектом путем ущемления интересов </a:t>
              </a:r>
              <a:r>
                <a:rPr b="1"/>
                <a:t>физических лиц</a:t>
              </a:r>
              <a:r>
                <a:t>, не связанных с предпринимательской деятельностью, а также  установлению факта нарушения ч. 1 ст. 10 Закона «О защите конкуренции» по результатам рассмотрения таких дел.</a:t>
              </a:r>
            </a:p>
          </p:txBody>
        </p:sp>
      </p:grp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" name="Shape 992"/>
          <p:cNvSpPr/>
          <p:nvPr/>
        </p:nvSpPr>
        <p:spPr>
          <a:xfrm>
            <a:off x="1337867" y="175032"/>
            <a:ext cx="10873183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Контроль со стороны антимонопольного органа</a:t>
            </a:r>
          </a:p>
        </p:txBody>
      </p:sp>
      <p:sp>
        <p:nvSpPr>
          <p:cNvPr id="993" name="Shape 993"/>
          <p:cNvSpPr>
            <a:spLocks noGrp="1"/>
          </p:cNvSpPr>
          <p:nvPr>
            <p:ph type="body" idx="1"/>
          </p:nvPr>
        </p:nvSpPr>
        <p:spPr>
          <a:xfrm>
            <a:off x="200868" y="1274316"/>
            <a:ext cx="11881322" cy="4032449"/>
          </a:xfrm>
          <a:prstGeom prst="rect">
            <a:avLst/>
          </a:prstGeom>
        </p:spPr>
        <p:txBody>
          <a:bodyPr/>
          <a:lstStyle/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ст. 18.1 Федерального закона от 26.07.2006 № 135-ФЗ «О защите конкуренции»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Антимонопольный орган рассматривает жалобы: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на действия (бездействие) регулируемой организации при осуществлении в отношении юридических лиц и индивидуальных предпринимателей, являющихся субъектами градостроительных отношений, процедур, </a:t>
            </a:r>
            <a:r>
              <a:rPr b="1"/>
              <a:t>включенных в исчерпывающие перечни процедур</a:t>
            </a:r>
            <a:r>
              <a:t> в сферах строительства, выраженные в: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а) незаконном отказе в приеме документов, заявлений;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б) предъявлении к лицу, подавшему жалобу, документам и информации требований, не установленных действующим законодательством Российской Федерации;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в) нарушении установленных сроков осуществления процедуры;</a:t>
            </a:r>
          </a:p>
          <a:p>
            <a:pPr marL="720000" indent="-720000" algn="just">
              <a:spcBef>
                <a:spcPts val="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г) предъявлении требования осуществить процедуру, не включенную в исчерпывающий перечень процедур.</a:t>
            </a:r>
          </a:p>
        </p:txBody>
      </p:sp>
      <p:grpSp>
        <p:nvGrpSpPr>
          <p:cNvPr id="997" name="Group 997"/>
          <p:cNvGrpSpPr/>
          <p:nvPr/>
        </p:nvGrpSpPr>
        <p:grpSpPr>
          <a:xfrm>
            <a:off x="200868" y="5378772"/>
            <a:ext cx="11881322" cy="1541151"/>
            <a:chOff x="0" y="0"/>
            <a:chExt cx="11881320" cy="1541149"/>
          </a:xfrm>
        </p:grpSpPr>
        <p:sp>
          <p:nvSpPr>
            <p:cNvPr id="995" name="Shape 995"/>
            <p:cNvSpPr/>
            <p:nvPr/>
          </p:nvSpPr>
          <p:spPr>
            <a:xfrm>
              <a:off x="0" y="0"/>
              <a:ext cx="11881321" cy="1044117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 defTabSz="914400"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996" name="Shape 996"/>
            <p:cNvSpPr/>
            <p:nvPr/>
          </p:nvSpPr>
          <p:spPr>
            <a:xfrm>
              <a:off x="0" y="0"/>
              <a:ext cx="11881321" cy="15411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Исчерпывающий перечень процедур, связанных с заключением договоров подключения (технологического присоединения) объектов капитального строительства к сетям инженерно-технического обеспечения установлен постановлением Правительства Российской Федерации от 30.04.2014 № 403.</a:t>
              </a:r>
            </a:p>
          </p:txBody>
        </p:sp>
      </p:grpSp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Shape 999"/>
          <p:cNvSpPr/>
          <p:nvPr/>
        </p:nvSpPr>
        <p:spPr>
          <a:xfrm>
            <a:off x="1337867" y="175032"/>
            <a:ext cx="10873183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Контроль со стороны антимонопольного органа</a:t>
            </a:r>
          </a:p>
        </p:txBody>
      </p:sp>
      <p:grpSp>
        <p:nvGrpSpPr>
          <p:cNvPr id="1003" name="Group 1003"/>
          <p:cNvGrpSpPr/>
          <p:nvPr/>
        </p:nvGrpSpPr>
        <p:grpSpPr>
          <a:xfrm>
            <a:off x="200868" y="1509624"/>
            <a:ext cx="11593290" cy="4157180"/>
            <a:chOff x="0" y="0"/>
            <a:chExt cx="11593288" cy="4157178"/>
          </a:xfrm>
        </p:grpSpPr>
        <p:sp>
          <p:nvSpPr>
            <p:cNvPr id="1001" name="Shape 1001"/>
            <p:cNvSpPr/>
            <p:nvPr/>
          </p:nvSpPr>
          <p:spPr>
            <a:xfrm>
              <a:off x="-1" y="-1"/>
              <a:ext cx="11593290" cy="4157180"/>
            </a:xfrm>
            <a:prstGeom prst="rect">
              <a:avLst/>
            </a:prstGeom>
            <a:noFill/>
            <a:ln w="9525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just" defTabSz="914400">
                <a:defRPr sz="3600"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1002" name="Shape 1002"/>
            <p:cNvSpPr/>
            <p:nvPr/>
          </p:nvSpPr>
          <p:spPr>
            <a:xfrm>
              <a:off x="-1" y="-1"/>
              <a:ext cx="11593290" cy="32937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Статья 9.21. КОАП РФ</a:t>
              </a:r>
            </a:p>
            <a:p>
              <a: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1. Нарушение субъектом естественной монополии установленного порядка подключения (технологического присоединения) к тепловым сетям, централизованным системам горячего водоснабжения, холодного водоснабжения и водоотведения, -</a:t>
              </a:r>
            </a:p>
            <a:p>
              <a: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влечет наложение административного штрафа на должностных лиц в размере </a:t>
              </a:r>
              <a:r>
                <a:rPr b="1"/>
                <a:t>от 10 до 40 тысяч</a:t>
              </a:r>
              <a:r>
                <a:t> рублей; на юридических лиц - </a:t>
              </a:r>
              <a:r>
                <a:rPr b="1"/>
                <a:t>от</a:t>
              </a:r>
              <a:r>
                <a:t> </a:t>
              </a:r>
              <a:r>
                <a:rPr b="1"/>
                <a:t>100</a:t>
              </a:r>
              <a:r>
                <a:t> </a:t>
              </a:r>
              <a:r>
                <a:rPr b="1"/>
                <a:t>до</a:t>
              </a:r>
              <a:r>
                <a:t> </a:t>
              </a:r>
              <a:r>
                <a:rPr b="1"/>
                <a:t>500</a:t>
              </a:r>
              <a:r>
                <a:t> </a:t>
              </a:r>
              <a:r>
                <a:rPr b="1"/>
                <a:t>тысяч</a:t>
              </a:r>
              <a:r>
                <a:t> рублей.</a:t>
              </a:r>
              <a:endParaRPr sz="3600"/>
            </a:p>
            <a:p>
              <a: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2. Повторное совершение административного правонарушения, предусмотренного частью 1 настоящей статьи, -</a:t>
              </a:r>
              <a:endParaRPr sz="3600"/>
            </a:p>
            <a:p>
              <a:pPr marL="720000" indent="-720000" algn="just" defTabSz="914400">
                <a:buClr>
                  <a:srgbClr val="FFFFFF"/>
                </a:buClr>
                <a:buSzPct val="100000"/>
                <a:buChar char="•"/>
                <a:defRPr sz="20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влечет наложение административного штрафа на должностных лиц в размере </a:t>
              </a:r>
              <a:r>
                <a:rPr b="1"/>
                <a:t>от 40 до 50 тысяч</a:t>
              </a:r>
              <a:r>
                <a:t> рублей либо дисквалификацию на срок до 3 лет; на юридических лиц - </a:t>
              </a:r>
              <a:r>
                <a:rPr b="1"/>
                <a:t>от 600 тысяч до 1 миллиона </a:t>
              </a:r>
              <a:r>
                <a:t>рублей.</a:t>
              </a:r>
            </a:p>
          </p:txBody>
        </p:sp>
      </p:grp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>
            <a:spLocks noGrp="1"/>
          </p:cNvSpPr>
          <p:nvPr>
            <p:ph type="title"/>
          </p:nvPr>
        </p:nvSpPr>
        <p:spPr>
          <a:xfrm>
            <a:off x="1984029" y="188944"/>
            <a:ext cx="9401024" cy="61059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/>
          <a:p>
            <a:pPr algn="ctr" defTabSz="576072">
              <a:lnSpc>
                <a:spcPts val="2000"/>
              </a:lnSpc>
              <a:defRPr sz="1764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Подключение к централизованным системам холодного водоснабжения и (или) водоотведения </a:t>
            </a:r>
          </a:p>
        </p:txBody>
      </p:sp>
      <p:pic>
        <p:nvPicPr>
          <p:cNvPr id="619" name="image5.pdf" descr="C:\Program Files (x86)\Microsoft Office\MEDIA\CAGCAT10\j0205462.wm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5151" y="858621"/>
            <a:ext cx="1202104" cy="996687"/>
          </a:xfrm>
          <a:prstGeom prst="rect">
            <a:avLst/>
          </a:prstGeom>
          <a:ln w="12700">
            <a:miter lim="400000"/>
          </a:ln>
        </p:spPr>
      </p:pic>
      <p:sp>
        <p:nvSpPr>
          <p:cNvPr id="620" name="Shape 620"/>
          <p:cNvSpPr/>
          <p:nvPr/>
        </p:nvSpPr>
        <p:spPr>
          <a:xfrm>
            <a:off x="5075151" y="1459673"/>
            <a:ext cx="1398629" cy="311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заявитель</a:t>
            </a:r>
          </a:p>
        </p:txBody>
      </p:sp>
      <p:pic>
        <p:nvPicPr>
          <p:cNvPr id="621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38434" y="1240242"/>
            <a:ext cx="648750" cy="470662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03387" y="1240242"/>
            <a:ext cx="648751" cy="470662"/>
          </a:xfrm>
          <a:prstGeom prst="rect">
            <a:avLst/>
          </a:prstGeom>
          <a:ln w="12700">
            <a:miter lim="400000"/>
          </a:ln>
        </p:spPr>
      </p:pic>
      <p:pic>
        <p:nvPicPr>
          <p:cNvPr id="623" name="image6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246880" y="2426443"/>
            <a:ext cx="648751" cy="470662"/>
          </a:xfrm>
          <a:prstGeom prst="rect">
            <a:avLst/>
          </a:prstGeom>
          <a:ln w="12700">
            <a:miter lim="400000"/>
          </a:ln>
        </p:spPr>
      </p:pic>
      <p:sp>
        <p:nvSpPr>
          <p:cNvPr id="624" name="Shape 624"/>
          <p:cNvSpPr/>
          <p:nvPr/>
        </p:nvSpPr>
        <p:spPr>
          <a:xfrm>
            <a:off x="6448983" y="1240242"/>
            <a:ext cx="1116240" cy="429324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3"/>
              </a:gs>
              <a:gs pos="50000">
                <a:srgbClr val="F6DAB7"/>
              </a:gs>
              <a:gs pos="100000">
                <a:srgbClr val="FAECDC"/>
              </a:gs>
            </a:gsLst>
            <a:lin ang="5400000"/>
          </a:gradFill>
          <a:ln>
            <a:solidFill>
              <a:schemeClr val="accent3"/>
            </a:solidFill>
            <a:miter/>
          </a:ln>
        </p:spPr>
        <p:txBody>
          <a:bodyPr lIns="45719" rIns="45719"/>
          <a:lstStyle/>
          <a:p>
            <a:pPr defTabSz="1099017"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25" name="Shape 625"/>
          <p:cNvSpPr/>
          <p:nvPr/>
        </p:nvSpPr>
        <p:spPr>
          <a:xfrm rot="10800000">
            <a:off x="3873048" y="1240242"/>
            <a:ext cx="1116240" cy="429325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chemeClr val="accent3"/>
              </a:gs>
              <a:gs pos="50000">
                <a:srgbClr val="F6DAB7"/>
              </a:gs>
              <a:gs pos="100000">
                <a:srgbClr val="FAECDC"/>
              </a:gs>
            </a:gsLst>
            <a:lin ang="5400000"/>
          </a:gradFill>
          <a:ln>
            <a:solidFill>
              <a:schemeClr val="accent3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27" name="Shape 627"/>
          <p:cNvSpPr/>
          <p:nvPr/>
        </p:nvSpPr>
        <p:spPr>
          <a:xfrm rot="5400000">
            <a:off x="5308891" y="1693415"/>
            <a:ext cx="648757" cy="772779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1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28" name="Shape 628"/>
          <p:cNvSpPr/>
          <p:nvPr/>
        </p:nvSpPr>
        <p:spPr>
          <a:xfrm>
            <a:off x="3352143" y="1621861"/>
            <a:ext cx="520908" cy="20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980" tIns="12980" rIns="12980" bIns="12980">
            <a:spAutoFit/>
          </a:bodyPr>
          <a:lstStyle>
            <a:lvl1pPr defTabSz="1099017">
              <a:defRPr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РСО 1</a:t>
            </a:r>
          </a:p>
        </p:txBody>
      </p:sp>
      <p:sp>
        <p:nvSpPr>
          <p:cNvPr id="629" name="Shape 629"/>
          <p:cNvSpPr/>
          <p:nvPr/>
        </p:nvSpPr>
        <p:spPr>
          <a:xfrm>
            <a:off x="7817097" y="1621861"/>
            <a:ext cx="520908" cy="20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2980" tIns="12980" rIns="12980" bIns="12980">
            <a:spAutoFit/>
          </a:bodyPr>
          <a:lstStyle>
            <a:lvl1pPr defTabSz="1099017">
              <a:defRPr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РСО 2</a:t>
            </a:r>
          </a:p>
        </p:txBody>
      </p:sp>
      <p:sp>
        <p:nvSpPr>
          <p:cNvPr id="630" name="Shape 630"/>
          <p:cNvSpPr/>
          <p:nvPr/>
        </p:nvSpPr>
        <p:spPr>
          <a:xfrm>
            <a:off x="5504474" y="2786483"/>
            <a:ext cx="515187" cy="204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327" tIns="4327" rIns="4327" bIns="4327">
            <a:spAutoFit/>
          </a:bodyPr>
          <a:lstStyle>
            <a:lvl1pPr defTabSz="1099017">
              <a:defRPr sz="13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РСО 3</a:t>
            </a:r>
          </a:p>
        </p:txBody>
      </p:sp>
      <p:grpSp>
        <p:nvGrpSpPr>
          <p:cNvPr id="633" name="Group 633"/>
          <p:cNvGrpSpPr/>
          <p:nvPr/>
        </p:nvGrpSpPr>
        <p:grpSpPr>
          <a:xfrm>
            <a:off x="1726434" y="1905329"/>
            <a:ext cx="3658460" cy="1019267"/>
            <a:chOff x="0" y="0"/>
            <a:chExt cx="3658458" cy="1019265"/>
          </a:xfrm>
        </p:grpSpPr>
        <p:sp>
          <p:nvSpPr>
            <p:cNvPr id="631" name="Shape 631"/>
            <p:cNvSpPr/>
            <p:nvPr/>
          </p:nvSpPr>
          <p:spPr>
            <a:xfrm>
              <a:off x="0" y="0"/>
              <a:ext cx="3658459" cy="1019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173"/>
                  </a:moveTo>
                  <a:cubicBezTo>
                    <a:pt x="0" y="3358"/>
                    <a:pt x="410" y="1887"/>
                    <a:pt x="915" y="1887"/>
                  </a:cubicBezTo>
                  <a:lnTo>
                    <a:pt x="6992" y="1887"/>
                  </a:lnTo>
                  <a:lnTo>
                    <a:pt x="11071" y="1887"/>
                  </a:lnTo>
                  <a:cubicBezTo>
                    <a:pt x="11577" y="1887"/>
                    <a:pt x="11987" y="3358"/>
                    <a:pt x="11987" y="5173"/>
                  </a:cubicBezTo>
                  <a:lnTo>
                    <a:pt x="11987" y="5173"/>
                  </a:lnTo>
                  <a:lnTo>
                    <a:pt x="21600" y="0"/>
                  </a:lnTo>
                  <a:lnTo>
                    <a:pt x="11987" y="10101"/>
                  </a:lnTo>
                  <a:lnTo>
                    <a:pt x="11987" y="18315"/>
                  </a:lnTo>
                  <a:cubicBezTo>
                    <a:pt x="11987" y="20129"/>
                    <a:pt x="11577" y="21600"/>
                    <a:pt x="11071" y="21600"/>
                  </a:cubicBezTo>
                  <a:lnTo>
                    <a:pt x="915" y="21600"/>
                  </a:lnTo>
                  <a:cubicBezTo>
                    <a:pt x="410" y="21600"/>
                    <a:pt x="0" y="20129"/>
                    <a:pt x="0" y="18315"/>
                  </a:cubicBezTo>
                  <a:lnTo>
                    <a:pt x="0" y="5173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3175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99017">
                <a:defRPr sz="21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32" name="Shape 632"/>
            <p:cNvSpPr/>
            <p:nvPr/>
          </p:nvSpPr>
          <p:spPr>
            <a:xfrm>
              <a:off x="45408" y="138562"/>
              <a:ext cx="1939382" cy="831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2980" tIns="12980" rIns="12980" bIns="12980" numCol="1" anchor="ctr">
              <a:spAutoFit/>
            </a:bodyPr>
            <a:lstStyle/>
            <a:p>
              <a:pPr algn="ctr" defTabSz="1099017">
                <a:defRPr sz="14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ОМС определяет РСО </a:t>
              </a:r>
              <a:br/>
              <a:r>
                <a:t>в соответствии со схемой </a:t>
              </a:r>
              <a:br/>
              <a:r>
                <a:t>ВС и ВО</a:t>
              </a:r>
            </a:p>
          </p:txBody>
        </p:sp>
      </p:grpSp>
      <p:grpSp>
        <p:nvGrpSpPr>
          <p:cNvPr id="636" name="Group 636"/>
          <p:cNvGrpSpPr/>
          <p:nvPr/>
        </p:nvGrpSpPr>
        <p:grpSpPr>
          <a:xfrm>
            <a:off x="2319309" y="2979239"/>
            <a:ext cx="6738544" cy="432929"/>
            <a:chOff x="0" y="0"/>
            <a:chExt cx="6738542" cy="432928"/>
          </a:xfrm>
        </p:grpSpPr>
        <p:sp>
          <p:nvSpPr>
            <p:cNvPr id="634" name="Shape 634"/>
            <p:cNvSpPr/>
            <p:nvPr/>
          </p:nvSpPr>
          <p:spPr>
            <a:xfrm>
              <a:off x="0" y="23268"/>
              <a:ext cx="6738543" cy="386392"/>
            </a:xfrm>
            <a:prstGeom prst="rect">
              <a:avLst/>
            </a:prstGeom>
            <a:solidFill>
              <a:srgbClr val="BFBFBF">
                <a:alpha val="40000"/>
              </a:srgbClr>
            </a:solidFill>
            <a:ln w="3175" cap="flat">
              <a:solidFill>
                <a:srgbClr val="000000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99017">
                <a:lnSpc>
                  <a:spcPts val="1600"/>
                </a:lnSpc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635" name="Shape 635"/>
            <p:cNvSpPr/>
            <p:nvPr/>
          </p:nvSpPr>
          <p:spPr>
            <a:xfrm>
              <a:off x="0" y="-1"/>
              <a:ext cx="6738543" cy="4329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2980" tIns="12980" rIns="12980" bIns="12980" numCol="1" anchor="ctr">
              <a:spAutoFit/>
            </a:bodyPr>
            <a:lstStyle/>
            <a:p>
              <a:pPr algn="ctr" defTabSz="1099017">
                <a:lnSpc>
                  <a:spcPts val="1600"/>
                </a:lnSpc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При необходимости: согласование подключения с ГО и с организацией, к которой присоединены сети, в части наличия технической возможности</a:t>
              </a:r>
            </a:p>
          </p:txBody>
        </p:sp>
      </p:grpSp>
      <p:sp>
        <p:nvSpPr>
          <p:cNvPr id="637" name="Shape 637"/>
          <p:cNvSpPr/>
          <p:nvPr/>
        </p:nvSpPr>
        <p:spPr>
          <a:xfrm>
            <a:off x="3701319" y="3363002"/>
            <a:ext cx="686917" cy="415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38" name="Shape 638"/>
          <p:cNvSpPr/>
          <p:nvPr/>
        </p:nvSpPr>
        <p:spPr>
          <a:xfrm>
            <a:off x="7393492" y="3363002"/>
            <a:ext cx="686917" cy="415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641" name="Group 641"/>
          <p:cNvGrpSpPr/>
          <p:nvPr/>
        </p:nvGrpSpPr>
        <p:grpSpPr>
          <a:xfrm>
            <a:off x="6878305" y="3778013"/>
            <a:ext cx="1717291" cy="515188"/>
            <a:chOff x="0" y="0"/>
            <a:chExt cx="1717289" cy="515187"/>
          </a:xfrm>
        </p:grpSpPr>
        <p:sp>
          <p:nvSpPr>
            <p:cNvPr id="639" name="Shape 639"/>
            <p:cNvSpPr/>
            <p:nvPr/>
          </p:nvSpPr>
          <p:spPr>
            <a:xfrm>
              <a:off x="0" y="-1"/>
              <a:ext cx="1717290" cy="515189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0" y="0"/>
              <a:ext cx="1717290" cy="51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Есть тех. возможность</a:t>
              </a:r>
            </a:p>
          </p:txBody>
        </p:sp>
      </p:grpSp>
      <p:grpSp>
        <p:nvGrpSpPr>
          <p:cNvPr id="644" name="Group 644"/>
          <p:cNvGrpSpPr/>
          <p:nvPr/>
        </p:nvGrpSpPr>
        <p:grpSpPr>
          <a:xfrm>
            <a:off x="3186132" y="3778013"/>
            <a:ext cx="1717291" cy="515188"/>
            <a:chOff x="0" y="0"/>
            <a:chExt cx="1717289" cy="515187"/>
          </a:xfrm>
        </p:grpSpPr>
        <p:sp>
          <p:nvSpPr>
            <p:cNvPr id="642" name="Shape 642"/>
            <p:cNvSpPr/>
            <p:nvPr/>
          </p:nvSpPr>
          <p:spPr>
            <a:xfrm>
              <a:off x="0" y="-1"/>
              <a:ext cx="1717290" cy="515189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3" name="Shape 643"/>
            <p:cNvSpPr/>
            <p:nvPr/>
          </p:nvSpPr>
          <p:spPr>
            <a:xfrm>
              <a:off x="0" y="0"/>
              <a:ext cx="1717290" cy="5151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Нет тех. возможности</a:t>
              </a:r>
            </a:p>
          </p:txBody>
        </p:sp>
      </p:grpSp>
      <p:sp>
        <p:nvSpPr>
          <p:cNvPr id="645" name="Shape 645"/>
          <p:cNvSpPr/>
          <p:nvPr/>
        </p:nvSpPr>
        <p:spPr>
          <a:xfrm>
            <a:off x="3014403" y="4293201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46" name="Shape 646"/>
          <p:cNvSpPr/>
          <p:nvPr/>
        </p:nvSpPr>
        <p:spPr>
          <a:xfrm>
            <a:off x="4474098" y="4293201"/>
            <a:ext cx="601054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649" name="Group 649"/>
          <p:cNvGrpSpPr/>
          <p:nvPr/>
        </p:nvGrpSpPr>
        <p:grpSpPr>
          <a:xfrm>
            <a:off x="6878304" y="5924625"/>
            <a:ext cx="1803156" cy="772782"/>
            <a:chOff x="0" y="0"/>
            <a:chExt cx="1803155" cy="772781"/>
          </a:xfrm>
        </p:grpSpPr>
        <p:sp>
          <p:nvSpPr>
            <p:cNvPr id="647" name="Shape 647"/>
            <p:cNvSpPr/>
            <p:nvPr/>
          </p:nvSpPr>
          <p:spPr>
            <a:xfrm>
              <a:off x="-1" y="-1"/>
              <a:ext cx="1803157" cy="772783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8" name="Shape 648"/>
            <p:cNvSpPr/>
            <p:nvPr/>
          </p:nvSpPr>
          <p:spPr>
            <a:xfrm>
              <a:off x="-1" y="20866"/>
              <a:ext cx="1803157" cy="7310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Заключение договора о подключении</a:t>
              </a:r>
            </a:p>
          </p:txBody>
        </p:sp>
      </p:grpSp>
      <p:grpSp>
        <p:nvGrpSpPr>
          <p:cNvPr id="652" name="Group 652"/>
          <p:cNvGrpSpPr/>
          <p:nvPr/>
        </p:nvGrpSpPr>
        <p:grpSpPr>
          <a:xfrm>
            <a:off x="9454240" y="5924601"/>
            <a:ext cx="1803156" cy="772806"/>
            <a:chOff x="0" y="0"/>
            <a:chExt cx="1803155" cy="772805"/>
          </a:xfrm>
        </p:grpSpPr>
        <p:sp>
          <p:nvSpPr>
            <p:cNvPr id="650" name="Shape 650"/>
            <p:cNvSpPr/>
            <p:nvPr/>
          </p:nvSpPr>
          <p:spPr>
            <a:xfrm>
              <a:off x="-1" y="-1"/>
              <a:ext cx="1803157" cy="772807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1" name="Shape 651"/>
            <p:cNvSpPr/>
            <p:nvPr/>
          </p:nvSpPr>
          <p:spPr>
            <a:xfrm>
              <a:off x="-1" y="20878"/>
              <a:ext cx="1803157" cy="7310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Исполнение условий договора о подключении</a:t>
              </a:r>
            </a:p>
          </p:txBody>
        </p:sp>
      </p:grpSp>
      <p:grpSp>
        <p:nvGrpSpPr>
          <p:cNvPr id="655" name="Group 655"/>
          <p:cNvGrpSpPr/>
          <p:nvPr/>
        </p:nvGrpSpPr>
        <p:grpSpPr>
          <a:xfrm>
            <a:off x="4044777" y="4722524"/>
            <a:ext cx="2232478" cy="515188"/>
            <a:chOff x="0" y="0"/>
            <a:chExt cx="2232476" cy="515187"/>
          </a:xfrm>
        </p:grpSpPr>
        <p:sp>
          <p:nvSpPr>
            <p:cNvPr id="653" name="Shape 653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4" name="Shape 654"/>
            <p:cNvSpPr/>
            <p:nvPr/>
          </p:nvSpPr>
          <p:spPr>
            <a:xfrm>
              <a:off x="0" y="132054"/>
              <a:ext cx="2232477" cy="251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Есть мероприятия в ИП</a:t>
              </a:r>
            </a:p>
          </p:txBody>
        </p:sp>
      </p:grpSp>
      <p:grpSp>
        <p:nvGrpSpPr>
          <p:cNvPr id="658" name="Group 658"/>
          <p:cNvGrpSpPr/>
          <p:nvPr/>
        </p:nvGrpSpPr>
        <p:grpSpPr>
          <a:xfrm>
            <a:off x="1640571" y="4722524"/>
            <a:ext cx="2232477" cy="515188"/>
            <a:chOff x="0" y="0"/>
            <a:chExt cx="2232476" cy="515187"/>
          </a:xfrm>
        </p:grpSpPr>
        <p:sp>
          <p:nvSpPr>
            <p:cNvPr id="656" name="Shape 656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blipFill rotWithShape="1">
              <a:blip r:embed="rId4"/>
              <a:srcRect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7" name="Shape 657"/>
            <p:cNvSpPr/>
            <p:nvPr/>
          </p:nvSpPr>
          <p:spPr>
            <a:xfrm>
              <a:off x="0" y="107969"/>
              <a:ext cx="2232477" cy="29924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Нет мероприятий в ИП</a:t>
              </a:r>
            </a:p>
          </p:txBody>
        </p:sp>
      </p:grpSp>
      <p:sp>
        <p:nvSpPr>
          <p:cNvPr id="659" name="Shape 659"/>
          <p:cNvSpPr/>
          <p:nvPr/>
        </p:nvSpPr>
        <p:spPr>
          <a:xfrm rot="16200000">
            <a:off x="6320185" y="6225152"/>
            <a:ext cx="601053" cy="5151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60" name="Shape 660"/>
          <p:cNvSpPr/>
          <p:nvPr/>
        </p:nvSpPr>
        <p:spPr>
          <a:xfrm>
            <a:off x="3443725" y="5237710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61" name="Shape 661"/>
          <p:cNvSpPr/>
          <p:nvPr/>
        </p:nvSpPr>
        <p:spPr>
          <a:xfrm>
            <a:off x="1468840" y="5237710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664" name="Group 664"/>
          <p:cNvGrpSpPr/>
          <p:nvPr/>
        </p:nvGrpSpPr>
        <p:grpSpPr>
          <a:xfrm>
            <a:off x="3007552" y="5667033"/>
            <a:ext cx="2232478" cy="515188"/>
            <a:chOff x="0" y="0"/>
            <a:chExt cx="2232476" cy="515187"/>
          </a:xfrm>
        </p:grpSpPr>
        <p:sp>
          <p:nvSpPr>
            <p:cNvPr id="662" name="Shape 662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92D05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3" name="Shape 663"/>
            <p:cNvSpPr/>
            <p:nvPr/>
          </p:nvSpPr>
          <p:spPr>
            <a:xfrm>
              <a:off x="0" y="132054"/>
              <a:ext cx="2232477" cy="2510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Внесение изм-ний в ИП</a:t>
              </a:r>
            </a:p>
          </p:txBody>
        </p:sp>
      </p:grpSp>
      <p:grpSp>
        <p:nvGrpSpPr>
          <p:cNvPr id="667" name="Group 667"/>
          <p:cNvGrpSpPr/>
          <p:nvPr/>
        </p:nvGrpSpPr>
        <p:grpSpPr>
          <a:xfrm>
            <a:off x="670712" y="5667033"/>
            <a:ext cx="2232477" cy="515188"/>
            <a:chOff x="0" y="0"/>
            <a:chExt cx="2232476" cy="515187"/>
          </a:xfrm>
        </p:grpSpPr>
        <p:sp>
          <p:nvSpPr>
            <p:cNvPr id="665" name="Shape 665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0" y="24104"/>
              <a:ext cx="2232477" cy="466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Отказ во внесении изм-ний в ИП</a:t>
              </a:r>
            </a:p>
          </p:txBody>
        </p:sp>
      </p:grpSp>
      <p:grpSp>
        <p:nvGrpSpPr>
          <p:cNvPr id="670" name="Group 670"/>
          <p:cNvGrpSpPr/>
          <p:nvPr/>
        </p:nvGrpSpPr>
        <p:grpSpPr>
          <a:xfrm>
            <a:off x="670712" y="6268084"/>
            <a:ext cx="2232477" cy="515188"/>
            <a:chOff x="0" y="0"/>
            <a:chExt cx="2232476" cy="515187"/>
          </a:xfrm>
        </p:grpSpPr>
        <p:sp>
          <p:nvSpPr>
            <p:cNvPr id="668" name="Shape 668"/>
            <p:cNvSpPr/>
            <p:nvPr/>
          </p:nvSpPr>
          <p:spPr>
            <a:xfrm>
              <a:off x="0" y="-1"/>
              <a:ext cx="2232477" cy="515189"/>
            </a:xfrm>
            <a:prstGeom prst="rect">
              <a:avLst/>
            </a:prstGeom>
            <a:solidFill>
              <a:srgbClr val="FF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0" y="24104"/>
              <a:ext cx="2232477" cy="466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21634" tIns="21634" rIns="21634" bIns="21634" numCol="1" anchor="ctr">
              <a:spAutoFit/>
            </a:bodyPr>
            <a:lstStyle>
              <a:lvl1pPr algn="ctr">
                <a:defRPr sz="15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Иные возможности ВС и ВО</a:t>
              </a:r>
            </a:p>
          </p:txBody>
        </p:sp>
      </p:grpSp>
      <p:sp>
        <p:nvSpPr>
          <p:cNvPr id="671" name="Shape 671"/>
          <p:cNvSpPr/>
          <p:nvPr/>
        </p:nvSpPr>
        <p:spPr>
          <a:xfrm>
            <a:off x="7393492" y="4293201"/>
            <a:ext cx="686917" cy="16314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7053"/>
                </a:moveTo>
                <a:lnTo>
                  <a:pt x="5400" y="17053"/>
                </a:lnTo>
                <a:lnTo>
                  <a:pt x="5400" y="0"/>
                </a:lnTo>
                <a:lnTo>
                  <a:pt x="16200" y="0"/>
                </a:lnTo>
                <a:lnTo>
                  <a:pt x="16200" y="17053"/>
                </a:lnTo>
                <a:lnTo>
                  <a:pt x="21600" y="17053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2" name="Shape 672"/>
          <p:cNvSpPr/>
          <p:nvPr/>
        </p:nvSpPr>
        <p:spPr>
          <a:xfrm>
            <a:off x="3615454" y="6096356"/>
            <a:ext cx="257594" cy="515188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3" name="Shape 673"/>
          <p:cNvSpPr/>
          <p:nvPr/>
        </p:nvSpPr>
        <p:spPr>
          <a:xfrm flipH="1">
            <a:off x="3873048" y="6353948"/>
            <a:ext cx="2490072" cy="257594"/>
          </a:xfrm>
          <a:prstGeom prst="rect">
            <a:avLst/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4" name="Shape 674"/>
          <p:cNvSpPr/>
          <p:nvPr/>
        </p:nvSpPr>
        <p:spPr>
          <a:xfrm flipH="1">
            <a:off x="6191389" y="4894252"/>
            <a:ext cx="1116240" cy="257594"/>
          </a:xfrm>
          <a:prstGeom prst="rect">
            <a:avLst/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5" name="Shape 675"/>
          <p:cNvSpPr/>
          <p:nvPr/>
        </p:nvSpPr>
        <p:spPr>
          <a:xfrm rot="5400000" flipH="1">
            <a:off x="7007102" y="5194778"/>
            <a:ext cx="343459" cy="257594"/>
          </a:xfrm>
          <a:prstGeom prst="rect">
            <a:avLst/>
          </a:pr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6" name="Shape 676"/>
          <p:cNvSpPr/>
          <p:nvPr/>
        </p:nvSpPr>
        <p:spPr>
          <a:xfrm>
            <a:off x="6878304" y="5495304"/>
            <a:ext cx="601053" cy="4293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77" name="Shape 677"/>
          <p:cNvSpPr/>
          <p:nvPr/>
        </p:nvSpPr>
        <p:spPr>
          <a:xfrm rot="16200000">
            <a:off x="8767323" y="6096356"/>
            <a:ext cx="601053" cy="7727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200"/>
                </a:moveTo>
                <a:lnTo>
                  <a:pt x="5400" y="13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3200"/>
                </a:lnTo>
                <a:lnTo>
                  <a:pt x="21600" y="13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92D050">
              <a:alpha val="70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defTabSz="1099017">
              <a:defRPr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grpSp>
        <p:nvGrpSpPr>
          <p:cNvPr id="680" name="Group 680"/>
          <p:cNvGrpSpPr/>
          <p:nvPr/>
        </p:nvGrpSpPr>
        <p:grpSpPr>
          <a:xfrm>
            <a:off x="6870396" y="1817235"/>
            <a:ext cx="4114118" cy="1021155"/>
            <a:chOff x="0" y="0"/>
            <a:chExt cx="4114117" cy="1021154"/>
          </a:xfrm>
        </p:grpSpPr>
        <p:sp>
          <p:nvSpPr>
            <p:cNvPr id="678" name="Shape 678"/>
            <p:cNvSpPr/>
            <p:nvPr/>
          </p:nvSpPr>
          <p:spPr>
            <a:xfrm>
              <a:off x="0" y="0"/>
              <a:ext cx="4114118" cy="102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1" y="5203"/>
                  </a:moveTo>
                  <a:cubicBezTo>
                    <a:pt x="10941" y="3392"/>
                    <a:pt x="11305" y="1924"/>
                    <a:pt x="11755" y="1924"/>
                  </a:cubicBezTo>
                  <a:lnTo>
                    <a:pt x="12718" y="1924"/>
                  </a:lnTo>
                  <a:lnTo>
                    <a:pt x="20786" y="1924"/>
                  </a:lnTo>
                  <a:cubicBezTo>
                    <a:pt x="21236" y="1924"/>
                    <a:pt x="21600" y="3392"/>
                    <a:pt x="21600" y="5203"/>
                  </a:cubicBezTo>
                  <a:lnTo>
                    <a:pt x="21600" y="5203"/>
                  </a:lnTo>
                  <a:lnTo>
                    <a:pt x="21600" y="18321"/>
                  </a:lnTo>
                  <a:cubicBezTo>
                    <a:pt x="21600" y="20132"/>
                    <a:pt x="21236" y="21600"/>
                    <a:pt x="20786" y="21600"/>
                  </a:cubicBezTo>
                  <a:lnTo>
                    <a:pt x="11755" y="21600"/>
                  </a:lnTo>
                  <a:cubicBezTo>
                    <a:pt x="11305" y="21600"/>
                    <a:pt x="10941" y="20132"/>
                    <a:pt x="10941" y="18321"/>
                  </a:cubicBezTo>
                  <a:lnTo>
                    <a:pt x="10941" y="10122"/>
                  </a:lnTo>
                  <a:lnTo>
                    <a:pt x="0" y="0"/>
                  </a:lnTo>
                  <a:lnTo>
                    <a:pt x="10941" y="5203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3175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1099017">
                <a:defRPr sz="210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79" name="Shape 679"/>
            <p:cNvSpPr/>
            <p:nvPr/>
          </p:nvSpPr>
          <p:spPr>
            <a:xfrm>
              <a:off x="2129327" y="140450"/>
              <a:ext cx="1939382" cy="8312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2980" tIns="12980" rIns="12980" bIns="12980" numCol="1" anchor="ctr">
              <a:spAutoFit/>
            </a:bodyPr>
            <a:lstStyle>
              <a:lvl1pPr algn="ctr" defTabSz="1099017">
                <a:defRPr sz="140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Получение тех. условий – при необходимости, заявление о подключении </a:t>
              </a:r>
            </a:p>
          </p:txBody>
        </p:sp>
      </p:grp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>
            <a:spLocks noGrp="1"/>
          </p:cNvSpPr>
          <p:nvPr>
            <p:ph type="title"/>
          </p:nvPr>
        </p:nvSpPr>
        <p:spPr>
          <a:xfrm>
            <a:off x="-15155" y="1476253"/>
            <a:ext cx="12226206" cy="5054648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fontScale="90000"/>
          </a:bodyPr>
          <a:lstStyle/>
          <a:p>
            <a:pPr defTabSz="905255">
              <a:defRPr sz="217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полное и сокращенное наименования заявителя (для физических лиц - фамилия, имя, отчество);</a:t>
            </a:r>
            <a:br/>
            <a:r>
              <a:t>- местонахождение и почтовый адрес заявителя;</a:t>
            </a:r>
            <a:br/>
            <a:r>
              <a:t>- наименование подключаемого объекта и кадастровый номер земельного участка, на котором располагается подключаемый объект;</a:t>
            </a:r>
            <a:br/>
            <a:r>
              <a:t>- данные об общей подключаемой нагрузке; </a:t>
            </a:r>
            <a:br/>
            <a:r>
              <a:t>- следующие документы:</a:t>
            </a:r>
            <a:br/>
            <a:r>
              <a:t>  а) копии учредительных документов, а также документы, подтверждающие полномочия лица, подписавшего заявление;</a:t>
            </a:r>
            <a:br/>
            <a:r>
              <a:t>  б) нотариально заверенные копии правоустанавливающих документов на земельный участок;</a:t>
            </a:r>
            <a:br/>
            <a:r>
              <a:t>  в) ситуационный план расположения объекта с привязкой к территории населенного пункта;</a:t>
            </a:r>
            <a:br/>
            <a:r>
              <a:t>  г) топографическая карта участка в масштабе 1:500, согласованная с эксплуатирующими организациями;</a:t>
            </a:r>
            <a:br/>
            <a:r>
              <a:t>  д) информация о сроках строительства (реконструкции) и ввода в эксплуатацию строящегося (реконструируемого) объекта;</a:t>
            </a:r>
            <a:br/>
            <a:r>
              <a:t>  е) баланс водопотребления и водоотведения подключаемого объекта;</a:t>
            </a:r>
            <a:br/>
            <a:r>
              <a:t>  ж) сведения о составе и свойствах сточных вод, намеченных к отведению в ЦС ВО;</a:t>
            </a:r>
            <a:br/>
            <a:r>
              <a:t>  з) сведения о назначении объекта, высоте и об этажности зданий, строений, сооружений.</a:t>
            </a:r>
            <a:br/>
            <a:endParaRPr/>
          </a:p>
        </p:txBody>
      </p:sp>
      <p:sp>
        <p:nvSpPr>
          <p:cNvPr id="683" name="Shape 683"/>
          <p:cNvSpPr/>
          <p:nvPr/>
        </p:nvSpPr>
        <p:spPr>
          <a:xfrm>
            <a:off x="1898163" y="0"/>
            <a:ext cx="9476573" cy="92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ts val="3300"/>
              </a:lnSpc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Заявление о подключении к ЦС ХВС и (или) ВО должно содержать: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8" name="Group 688"/>
          <p:cNvGrpSpPr/>
          <p:nvPr/>
        </p:nvGrpSpPr>
        <p:grpSpPr>
          <a:xfrm>
            <a:off x="200867" y="1087193"/>
            <a:ext cx="5788499" cy="590270"/>
            <a:chOff x="0" y="0"/>
            <a:chExt cx="5788497" cy="590268"/>
          </a:xfrm>
        </p:grpSpPr>
        <p:sp>
          <p:nvSpPr>
            <p:cNvPr id="686" name="Shape 686"/>
            <p:cNvSpPr/>
            <p:nvPr/>
          </p:nvSpPr>
          <p:spPr>
            <a:xfrm>
              <a:off x="0" y="43106"/>
              <a:ext cx="5788498" cy="50405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687" name="Shape 687"/>
            <p:cNvSpPr/>
            <p:nvPr/>
          </p:nvSpPr>
          <p:spPr>
            <a:xfrm>
              <a:off x="24606" y="0"/>
              <a:ext cx="5739285" cy="590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6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          </a:t>
              </a:r>
              <a:r>
                <a:rPr sz="1700"/>
                <a:t>Определение ОМС организации ВКХ, к объектам которой необходимо осуществить подключение</a:t>
              </a:r>
            </a:p>
          </p:txBody>
        </p:sp>
      </p:grpSp>
      <p:sp>
        <p:nvSpPr>
          <p:cNvPr id="689" name="Shape 689"/>
          <p:cNvSpPr/>
          <p:nvPr/>
        </p:nvSpPr>
        <p:spPr>
          <a:xfrm>
            <a:off x="6092263" y="1130300"/>
            <a:ext cx="1753119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692" name="Group 692"/>
          <p:cNvGrpSpPr/>
          <p:nvPr/>
        </p:nvGrpSpPr>
        <p:grpSpPr>
          <a:xfrm>
            <a:off x="7948277" y="1130300"/>
            <a:ext cx="4133912" cy="504057"/>
            <a:chOff x="0" y="0"/>
            <a:chExt cx="4133910" cy="504056"/>
          </a:xfrm>
        </p:grpSpPr>
        <p:sp>
          <p:nvSpPr>
            <p:cNvPr id="690" name="Shape 690"/>
            <p:cNvSpPr/>
            <p:nvPr/>
          </p:nvSpPr>
          <p:spPr>
            <a:xfrm>
              <a:off x="0" y="0"/>
              <a:ext cx="4133911" cy="50405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691" name="Shape 691"/>
            <p:cNvSpPr/>
            <p:nvPr/>
          </p:nvSpPr>
          <p:spPr>
            <a:xfrm>
              <a:off x="24606" y="65653"/>
              <a:ext cx="4084698" cy="3727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5 рабочих дней</a:t>
              </a:r>
            </a:p>
          </p:txBody>
        </p:sp>
      </p:grpSp>
      <p:sp>
        <p:nvSpPr>
          <p:cNvPr id="694" name="Shape 694"/>
          <p:cNvSpPr/>
          <p:nvPr/>
        </p:nvSpPr>
        <p:spPr>
          <a:xfrm>
            <a:off x="2217092" y="133371"/>
            <a:ext cx="7961894" cy="4827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Сроки реализации мероприятий по подключению</a:t>
            </a:r>
          </a:p>
        </p:txBody>
      </p:sp>
      <p:grpSp>
        <p:nvGrpSpPr>
          <p:cNvPr id="697" name="Group 697"/>
          <p:cNvGrpSpPr/>
          <p:nvPr/>
        </p:nvGrpSpPr>
        <p:grpSpPr>
          <a:xfrm>
            <a:off x="200869" y="1667915"/>
            <a:ext cx="5788496" cy="493604"/>
            <a:chOff x="0" y="0"/>
            <a:chExt cx="5788495" cy="493603"/>
          </a:xfrm>
        </p:grpSpPr>
        <p:sp>
          <p:nvSpPr>
            <p:cNvPr id="695" name="Shape 695"/>
            <p:cNvSpPr/>
            <p:nvPr/>
          </p:nvSpPr>
          <p:spPr>
            <a:xfrm>
              <a:off x="0" y="0"/>
              <a:ext cx="5788496" cy="493604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24095" y="78667"/>
              <a:ext cx="5740306" cy="336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Выдача организацией ВКХ технических условий</a:t>
              </a:r>
            </a:p>
          </p:txBody>
        </p:sp>
      </p:grpSp>
      <p:grpSp>
        <p:nvGrpSpPr>
          <p:cNvPr id="700" name="Group 700"/>
          <p:cNvGrpSpPr/>
          <p:nvPr/>
        </p:nvGrpSpPr>
        <p:grpSpPr>
          <a:xfrm>
            <a:off x="7948276" y="1706364"/>
            <a:ext cx="4133912" cy="455155"/>
            <a:chOff x="0" y="0"/>
            <a:chExt cx="4133910" cy="455154"/>
          </a:xfrm>
        </p:grpSpPr>
        <p:sp>
          <p:nvSpPr>
            <p:cNvPr id="698" name="Shape 698"/>
            <p:cNvSpPr/>
            <p:nvPr/>
          </p:nvSpPr>
          <p:spPr>
            <a:xfrm>
              <a:off x="0" y="0"/>
              <a:ext cx="4133911" cy="455155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699" name="Shape 699"/>
            <p:cNvSpPr/>
            <p:nvPr/>
          </p:nvSpPr>
          <p:spPr>
            <a:xfrm>
              <a:off x="22218" y="41202"/>
              <a:ext cx="4089474" cy="3727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14 рабочих дней</a:t>
              </a:r>
            </a:p>
          </p:txBody>
        </p:sp>
      </p:grpSp>
      <p:grpSp>
        <p:nvGrpSpPr>
          <p:cNvPr id="703" name="Group 703"/>
          <p:cNvGrpSpPr/>
          <p:nvPr/>
        </p:nvGrpSpPr>
        <p:grpSpPr>
          <a:xfrm>
            <a:off x="200869" y="2167313"/>
            <a:ext cx="5788496" cy="590270"/>
            <a:chOff x="0" y="0"/>
            <a:chExt cx="5788495" cy="590268"/>
          </a:xfrm>
        </p:grpSpPr>
        <p:sp>
          <p:nvSpPr>
            <p:cNvPr id="701" name="Shape 701"/>
            <p:cNvSpPr/>
            <p:nvPr/>
          </p:nvSpPr>
          <p:spPr>
            <a:xfrm>
              <a:off x="0" y="43106"/>
              <a:ext cx="5788496" cy="50405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02" name="Shape 702"/>
            <p:cNvSpPr/>
            <p:nvPr/>
          </p:nvSpPr>
          <p:spPr>
            <a:xfrm>
              <a:off x="24605" y="0"/>
              <a:ext cx="5739286" cy="590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Рассмотрение заявления о подключении и приложенных документов</a:t>
              </a:r>
            </a:p>
          </p:txBody>
        </p:sp>
      </p:grpSp>
      <p:grpSp>
        <p:nvGrpSpPr>
          <p:cNvPr id="706" name="Group 706"/>
          <p:cNvGrpSpPr/>
          <p:nvPr/>
        </p:nvGrpSpPr>
        <p:grpSpPr>
          <a:xfrm>
            <a:off x="7948276" y="2210419"/>
            <a:ext cx="4133911" cy="509712"/>
            <a:chOff x="0" y="0"/>
            <a:chExt cx="4133910" cy="509710"/>
          </a:xfrm>
        </p:grpSpPr>
        <p:sp>
          <p:nvSpPr>
            <p:cNvPr id="704" name="Shape 704"/>
            <p:cNvSpPr/>
            <p:nvPr/>
          </p:nvSpPr>
          <p:spPr>
            <a:xfrm>
              <a:off x="0" y="0"/>
              <a:ext cx="4133911" cy="509711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24881" y="44159"/>
              <a:ext cx="4084148" cy="421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10</a:t>
              </a:r>
              <a:r>
                <a:rPr sz="2400"/>
                <a:t> </a:t>
              </a:r>
              <a:r>
                <a:t>рабочих</a:t>
              </a:r>
              <a:r>
                <a:rPr sz="2400"/>
                <a:t> </a:t>
              </a:r>
              <a:r>
                <a:t>дней</a:t>
              </a:r>
            </a:p>
          </p:txBody>
        </p:sp>
      </p:grpSp>
      <p:grpSp>
        <p:nvGrpSpPr>
          <p:cNvPr id="709" name="Group 709"/>
          <p:cNvGrpSpPr/>
          <p:nvPr/>
        </p:nvGrpSpPr>
        <p:grpSpPr>
          <a:xfrm>
            <a:off x="200869" y="2798416"/>
            <a:ext cx="5778914" cy="492124"/>
            <a:chOff x="0" y="0"/>
            <a:chExt cx="5778913" cy="492123"/>
          </a:xfrm>
        </p:grpSpPr>
        <p:sp>
          <p:nvSpPr>
            <p:cNvPr id="707" name="Shape 707"/>
            <p:cNvSpPr/>
            <p:nvPr/>
          </p:nvSpPr>
          <p:spPr>
            <a:xfrm>
              <a:off x="0" y="0"/>
              <a:ext cx="5778914" cy="492124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24022" y="77927"/>
              <a:ext cx="5730870" cy="336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Согласование подключения ГО и смежной организацией</a:t>
              </a:r>
            </a:p>
          </p:txBody>
        </p:sp>
      </p:grpSp>
      <p:grpSp>
        <p:nvGrpSpPr>
          <p:cNvPr id="712" name="Group 712"/>
          <p:cNvGrpSpPr/>
          <p:nvPr/>
        </p:nvGrpSpPr>
        <p:grpSpPr>
          <a:xfrm>
            <a:off x="7948275" y="2798416"/>
            <a:ext cx="4133912" cy="492124"/>
            <a:chOff x="0" y="0"/>
            <a:chExt cx="4133910" cy="492123"/>
          </a:xfrm>
        </p:grpSpPr>
        <p:sp>
          <p:nvSpPr>
            <p:cNvPr id="710" name="Shape 710"/>
            <p:cNvSpPr/>
            <p:nvPr/>
          </p:nvSpPr>
          <p:spPr>
            <a:xfrm>
              <a:off x="0" y="0"/>
              <a:ext cx="4133911" cy="492124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11" name="Shape 711"/>
            <p:cNvSpPr/>
            <p:nvPr/>
          </p:nvSpPr>
          <p:spPr>
            <a:xfrm>
              <a:off x="24022" y="35365"/>
              <a:ext cx="4085866" cy="421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10</a:t>
              </a:r>
              <a:r>
                <a:rPr sz="2400"/>
                <a:t> </a:t>
              </a:r>
              <a:r>
                <a:t>рабочих</a:t>
              </a:r>
              <a:r>
                <a:rPr sz="2400"/>
                <a:t> </a:t>
              </a:r>
              <a:r>
                <a:t>дней</a:t>
              </a:r>
            </a:p>
          </p:txBody>
        </p:sp>
      </p:grpSp>
      <p:grpSp>
        <p:nvGrpSpPr>
          <p:cNvPr id="715" name="Group 715"/>
          <p:cNvGrpSpPr/>
          <p:nvPr/>
        </p:nvGrpSpPr>
        <p:grpSpPr>
          <a:xfrm>
            <a:off x="200869" y="3323492"/>
            <a:ext cx="5778914" cy="590269"/>
            <a:chOff x="0" y="0"/>
            <a:chExt cx="5778913" cy="590268"/>
          </a:xfrm>
        </p:grpSpPr>
        <p:sp>
          <p:nvSpPr>
            <p:cNvPr id="713" name="Shape 713"/>
            <p:cNvSpPr/>
            <p:nvPr/>
          </p:nvSpPr>
          <p:spPr>
            <a:xfrm>
              <a:off x="0" y="39055"/>
              <a:ext cx="5778914" cy="512158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14" name="Shape 714"/>
            <p:cNvSpPr/>
            <p:nvPr/>
          </p:nvSpPr>
          <p:spPr>
            <a:xfrm>
              <a:off x="25001" y="0"/>
              <a:ext cx="5728912" cy="59026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Направление проекта договора о подключении при наличии тех. возможности</a:t>
              </a:r>
            </a:p>
          </p:txBody>
        </p:sp>
      </p:grpSp>
      <p:grpSp>
        <p:nvGrpSpPr>
          <p:cNvPr id="718" name="Group 718"/>
          <p:cNvGrpSpPr/>
          <p:nvPr/>
        </p:nvGrpSpPr>
        <p:grpSpPr>
          <a:xfrm>
            <a:off x="7975672" y="3362547"/>
            <a:ext cx="4133911" cy="512158"/>
            <a:chOff x="0" y="0"/>
            <a:chExt cx="4133910" cy="512157"/>
          </a:xfrm>
        </p:grpSpPr>
        <p:sp>
          <p:nvSpPr>
            <p:cNvPr id="716" name="Shape 716"/>
            <p:cNvSpPr/>
            <p:nvPr/>
          </p:nvSpPr>
          <p:spPr>
            <a:xfrm>
              <a:off x="0" y="0"/>
              <a:ext cx="4133911" cy="512158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17" name="Shape 717"/>
            <p:cNvSpPr/>
            <p:nvPr/>
          </p:nvSpPr>
          <p:spPr>
            <a:xfrm>
              <a:off x="25000" y="45382"/>
              <a:ext cx="4083910" cy="4213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30</a:t>
              </a:r>
              <a:r>
                <a:rPr sz="2400"/>
                <a:t> </a:t>
              </a:r>
              <a:r>
                <a:t>календарных</a:t>
              </a:r>
              <a:r>
                <a:rPr sz="2400"/>
                <a:t> </a:t>
              </a:r>
              <a:r>
                <a:t>дней</a:t>
              </a:r>
            </a:p>
          </p:txBody>
        </p:sp>
      </p:grpSp>
      <p:grpSp>
        <p:nvGrpSpPr>
          <p:cNvPr id="721" name="Group 721"/>
          <p:cNvGrpSpPr/>
          <p:nvPr/>
        </p:nvGrpSpPr>
        <p:grpSpPr>
          <a:xfrm>
            <a:off x="200869" y="3938611"/>
            <a:ext cx="5778914" cy="462291"/>
            <a:chOff x="0" y="0"/>
            <a:chExt cx="5778913" cy="462289"/>
          </a:xfrm>
        </p:grpSpPr>
        <p:sp>
          <p:nvSpPr>
            <p:cNvPr id="719" name="Shape 719"/>
            <p:cNvSpPr/>
            <p:nvPr/>
          </p:nvSpPr>
          <p:spPr>
            <a:xfrm>
              <a:off x="0" y="0"/>
              <a:ext cx="5778914" cy="462290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20" name="Shape 720"/>
            <p:cNvSpPr/>
            <p:nvPr/>
          </p:nvSpPr>
          <p:spPr>
            <a:xfrm>
              <a:off x="22566" y="63010"/>
              <a:ext cx="5733782" cy="336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Подписание проекта договора заявителем</a:t>
              </a:r>
            </a:p>
          </p:txBody>
        </p:sp>
      </p:grpSp>
      <p:grpSp>
        <p:nvGrpSpPr>
          <p:cNvPr id="724" name="Group 724"/>
          <p:cNvGrpSpPr/>
          <p:nvPr/>
        </p:nvGrpSpPr>
        <p:grpSpPr>
          <a:xfrm>
            <a:off x="7948272" y="3932940"/>
            <a:ext cx="4133912" cy="467963"/>
            <a:chOff x="0" y="0"/>
            <a:chExt cx="4133910" cy="467961"/>
          </a:xfrm>
        </p:grpSpPr>
        <p:sp>
          <p:nvSpPr>
            <p:cNvPr id="722" name="Shape 722"/>
            <p:cNvSpPr/>
            <p:nvPr/>
          </p:nvSpPr>
          <p:spPr>
            <a:xfrm>
              <a:off x="0" y="0"/>
              <a:ext cx="4133911" cy="467962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23" name="Shape 723"/>
            <p:cNvSpPr/>
            <p:nvPr/>
          </p:nvSpPr>
          <p:spPr>
            <a:xfrm>
              <a:off x="22843" y="23285"/>
              <a:ext cx="4088224" cy="4213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30</a:t>
              </a:r>
              <a:r>
                <a:rPr sz="2400"/>
                <a:t> </a:t>
              </a:r>
              <a:r>
                <a:t>календарных</a:t>
              </a:r>
              <a:r>
                <a:rPr sz="2400"/>
                <a:t> </a:t>
              </a:r>
              <a:r>
                <a:t>дней</a:t>
              </a:r>
            </a:p>
          </p:txBody>
        </p:sp>
      </p:grpSp>
      <p:grpSp>
        <p:nvGrpSpPr>
          <p:cNvPr id="727" name="Group 727"/>
          <p:cNvGrpSpPr/>
          <p:nvPr/>
        </p:nvGrpSpPr>
        <p:grpSpPr>
          <a:xfrm>
            <a:off x="200869" y="4442667"/>
            <a:ext cx="5778914" cy="538237"/>
            <a:chOff x="0" y="0"/>
            <a:chExt cx="5778913" cy="538235"/>
          </a:xfrm>
        </p:grpSpPr>
        <p:sp>
          <p:nvSpPr>
            <p:cNvPr id="725" name="Shape 725"/>
            <p:cNvSpPr/>
            <p:nvPr/>
          </p:nvSpPr>
          <p:spPr>
            <a:xfrm>
              <a:off x="0" y="0"/>
              <a:ext cx="5778914" cy="538236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26" name="Shape 726"/>
            <p:cNvSpPr/>
            <p:nvPr/>
          </p:nvSpPr>
          <p:spPr>
            <a:xfrm>
              <a:off x="26274" y="8903"/>
              <a:ext cx="5726366" cy="5204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Обращение в ОИВС субъекта РФ с предложением о внесении изменений в ИП – при отсутствии тех. возм.</a:t>
              </a:r>
            </a:p>
          </p:txBody>
        </p:sp>
      </p:grpSp>
      <p:grpSp>
        <p:nvGrpSpPr>
          <p:cNvPr id="730" name="Group 730"/>
          <p:cNvGrpSpPr/>
          <p:nvPr/>
        </p:nvGrpSpPr>
        <p:grpSpPr>
          <a:xfrm>
            <a:off x="7948270" y="4442667"/>
            <a:ext cx="4133912" cy="538237"/>
            <a:chOff x="0" y="0"/>
            <a:chExt cx="4133910" cy="538235"/>
          </a:xfrm>
        </p:grpSpPr>
        <p:sp>
          <p:nvSpPr>
            <p:cNvPr id="728" name="Shape 728"/>
            <p:cNvSpPr/>
            <p:nvPr/>
          </p:nvSpPr>
          <p:spPr>
            <a:xfrm>
              <a:off x="0" y="0"/>
              <a:ext cx="4133911" cy="538236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26274" y="82743"/>
              <a:ext cx="4081362" cy="3727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30 дней</a:t>
              </a:r>
            </a:p>
          </p:txBody>
        </p:sp>
      </p:grpSp>
      <p:grpSp>
        <p:nvGrpSpPr>
          <p:cNvPr id="733" name="Group 733"/>
          <p:cNvGrpSpPr/>
          <p:nvPr/>
        </p:nvGrpSpPr>
        <p:grpSpPr>
          <a:xfrm>
            <a:off x="200869" y="6128579"/>
            <a:ext cx="11881316" cy="740535"/>
            <a:chOff x="0" y="0"/>
            <a:chExt cx="11881314" cy="740534"/>
          </a:xfrm>
        </p:grpSpPr>
        <p:sp>
          <p:nvSpPr>
            <p:cNvPr id="731" name="Shape 731"/>
            <p:cNvSpPr/>
            <p:nvPr/>
          </p:nvSpPr>
          <p:spPr>
            <a:xfrm>
              <a:off x="0" y="0"/>
              <a:ext cx="11881315" cy="740535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36149" y="97622"/>
              <a:ext cx="11809016" cy="5452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18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При наличии на день заключения договора технической возможности – подключение осуществляется в срок, который не может превышать 18 месяцев со дня заключения договора, если иное не указано в заявке заявителя </a:t>
              </a:r>
            </a:p>
          </p:txBody>
        </p:sp>
      </p:grpSp>
      <p:grpSp>
        <p:nvGrpSpPr>
          <p:cNvPr id="736" name="Group 736"/>
          <p:cNvGrpSpPr/>
          <p:nvPr/>
        </p:nvGrpSpPr>
        <p:grpSpPr>
          <a:xfrm>
            <a:off x="182592" y="5601417"/>
            <a:ext cx="5778915" cy="497436"/>
            <a:chOff x="0" y="0"/>
            <a:chExt cx="5778913" cy="497434"/>
          </a:xfrm>
        </p:grpSpPr>
        <p:sp>
          <p:nvSpPr>
            <p:cNvPr id="734" name="Shape 734"/>
            <p:cNvSpPr/>
            <p:nvPr/>
          </p:nvSpPr>
          <p:spPr>
            <a:xfrm>
              <a:off x="0" y="0"/>
              <a:ext cx="5778914" cy="497435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5" name="Shape 735"/>
            <p:cNvSpPr/>
            <p:nvPr/>
          </p:nvSpPr>
          <p:spPr>
            <a:xfrm>
              <a:off x="24283" y="115503"/>
              <a:ext cx="5730348" cy="2664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Направление проекта договора о подключении</a:t>
              </a:r>
            </a:p>
          </p:txBody>
        </p:sp>
      </p:grpSp>
      <p:grpSp>
        <p:nvGrpSpPr>
          <p:cNvPr id="739" name="Group 739"/>
          <p:cNvGrpSpPr/>
          <p:nvPr/>
        </p:nvGrpSpPr>
        <p:grpSpPr>
          <a:xfrm>
            <a:off x="7966550" y="5522173"/>
            <a:ext cx="4133912" cy="649303"/>
            <a:chOff x="0" y="0"/>
            <a:chExt cx="4133910" cy="649302"/>
          </a:xfrm>
        </p:grpSpPr>
        <p:sp>
          <p:nvSpPr>
            <p:cNvPr id="737" name="Shape 737"/>
            <p:cNvSpPr/>
            <p:nvPr/>
          </p:nvSpPr>
          <p:spPr>
            <a:xfrm>
              <a:off x="0" y="72623"/>
              <a:ext cx="4133911" cy="50405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lnSpc>
                  <a:spcPts val="2200"/>
                </a:lnSpc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38" name="Shape 738"/>
            <p:cNvSpPr/>
            <p:nvPr/>
          </p:nvSpPr>
          <p:spPr>
            <a:xfrm>
              <a:off x="24606" y="-1"/>
              <a:ext cx="4084698" cy="6493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lnSpc>
                  <a:spcPts val="2200"/>
                </a:lnSpc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10 рабочих дней после внесения изменений в ИП</a:t>
              </a:r>
            </a:p>
          </p:txBody>
        </p:sp>
      </p:grpSp>
      <p:grpSp>
        <p:nvGrpSpPr>
          <p:cNvPr id="742" name="Group 742"/>
          <p:cNvGrpSpPr/>
          <p:nvPr/>
        </p:nvGrpSpPr>
        <p:grpSpPr>
          <a:xfrm>
            <a:off x="200869" y="5018732"/>
            <a:ext cx="5778914" cy="515131"/>
            <a:chOff x="0" y="0"/>
            <a:chExt cx="5778913" cy="515129"/>
          </a:xfrm>
        </p:grpSpPr>
        <p:sp>
          <p:nvSpPr>
            <p:cNvPr id="740" name="Shape 740"/>
            <p:cNvSpPr/>
            <p:nvPr/>
          </p:nvSpPr>
          <p:spPr>
            <a:xfrm>
              <a:off x="0" y="0"/>
              <a:ext cx="5778914" cy="515130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41" name="Shape 741"/>
            <p:cNvSpPr/>
            <p:nvPr/>
          </p:nvSpPr>
          <p:spPr>
            <a:xfrm>
              <a:off x="25146" y="124350"/>
              <a:ext cx="5728622" cy="2664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17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Внесение изменений в ИП / отказ во внесении изменений</a:t>
              </a:r>
            </a:p>
          </p:txBody>
        </p:sp>
      </p:grpSp>
      <p:grpSp>
        <p:nvGrpSpPr>
          <p:cNvPr id="745" name="Group 745"/>
          <p:cNvGrpSpPr/>
          <p:nvPr/>
        </p:nvGrpSpPr>
        <p:grpSpPr>
          <a:xfrm>
            <a:off x="7966550" y="5018732"/>
            <a:ext cx="4133912" cy="509711"/>
            <a:chOff x="0" y="0"/>
            <a:chExt cx="4133910" cy="509710"/>
          </a:xfrm>
        </p:grpSpPr>
        <p:sp>
          <p:nvSpPr>
            <p:cNvPr id="743" name="Shape 743"/>
            <p:cNvSpPr/>
            <p:nvPr/>
          </p:nvSpPr>
          <p:spPr>
            <a:xfrm>
              <a:off x="0" y="0"/>
              <a:ext cx="4133911" cy="509711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44" name="Shape 744"/>
            <p:cNvSpPr/>
            <p:nvPr/>
          </p:nvSpPr>
          <p:spPr>
            <a:xfrm>
              <a:off x="24881" y="68480"/>
              <a:ext cx="4084148" cy="3727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0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30 дней</a:t>
              </a:r>
            </a:p>
          </p:txBody>
        </p:sp>
      </p:grpSp>
      <p:sp>
        <p:nvSpPr>
          <p:cNvPr id="746" name="Shape 746"/>
          <p:cNvSpPr/>
          <p:nvPr/>
        </p:nvSpPr>
        <p:spPr>
          <a:xfrm>
            <a:off x="6102939" y="1667915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7" name="Shape 747"/>
          <p:cNvSpPr/>
          <p:nvPr/>
        </p:nvSpPr>
        <p:spPr>
          <a:xfrm>
            <a:off x="6092263" y="2205529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8" name="Shape 748"/>
          <p:cNvSpPr/>
          <p:nvPr/>
        </p:nvSpPr>
        <p:spPr>
          <a:xfrm>
            <a:off x="6102939" y="2798416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9" name="Shape 749"/>
          <p:cNvSpPr/>
          <p:nvPr/>
        </p:nvSpPr>
        <p:spPr>
          <a:xfrm>
            <a:off x="6102939" y="3402601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0" name="Shape 750"/>
          <p:cNvSpPr/>
          <p:nvPr/>
        </p:nvSpPr>
        <p:spPr>
          <a:xfrm>
            <a:off x="6087467" y="3945380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1" name="Shape 751"/>
          <p:cNvSpPr/>
          <p:nvPr/>
        </p:nvSpPr>
        <p:spPr>
          <a:xfrm>
            <a:off x="6087467" y="4512131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2" name="Shape 752"/>
          <p:cNvSpPr/>
          <p:nvPr/>
        </p:nvSpPr>
        <p:spPr>
          <a:xfrm>
            <a:off x="6087467" y="5101814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3" name="Shape 753"/>
          <p:cNvSpPr/>
          <p:nvPr/>
        </p:nvSpPr>
        <p:spPr>
          <a:xfrm>
            <a:off x="6087467" y="5656476"/>
            <a:ext cx="1753119" cy="4320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166" y="5400"/>
                </a:lnTo>
                <a:lnTo>
                  <a:pt x="166" y="16200"/>
                </a:lnTo>
                <a:lnTo>
                  <a:pt x="0" y="16200"/>
                </a:lnTo>
                <a:close/>
                <a:moveTo>
                  <a:pt x="333" y="5400"/>
                </a:moveTo>
                <a:lnTo>
                  <a:pt x="665" y="5400"/>
                </a:lnTo>
                <a:lnTo>
                  <a:pt x="665" y="16200"/>
                </a:lnTo>
                <a:lnTo>
                  <a:pt x="333" y="16200"/>
                </a:lnTo>
                <a:close/>
                <a:moveTo>
                  <a:pt x="832" y="5400"/>
                </a:moveTo>
                <a:lnTo>
                  <a:pt x="18938" y="5400"/>
                </a:lnTo>
                <a:lnTo>
                  <a:pt x="18938" y="0"/>
                </a:lnTo>
                <a:lnTo>
                  <a:pt x="21600" y="10800"/>
                </a:lnTo>
                <a:lnTo>
                  <a:pt x="18938" y="21600"/>
                </a:lnTo>
                <a:lnTo>
                  <a:pt x="18938" y="16200"/>
                </a:lnTo>
                <a:lnTo>
                  <a:pt x="83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Shape 756"/>
          <p:cNvSpPr>
            <a:spLocks noGrp="1"/>
          </p:cNvSpPr>
          <p:nvPr>
            <p:ph type="body" idx="1"/>
          </p:nvPr>
        </p:nvSpPr>
        <p:spPr>
          <a:xfrm>
            <a:off x="56854" y="1509624"/>
            <a:ext cx="11953327" cy="5164621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lnSpcReduction="10000"/>
          </a:bodyPr>
          <a:lstStyle/>
          <a:p>
            <a:pPr marL="403889" indent="-403889" algn="ctr" defTabSz="896111">
              <a:spcBef>
                <a:spcPts val="0"/>
              </a:spcBef>
              <a:buSzTx/>
              <a:buNone/>
              <a:defRPr sz="392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403889" indent="-403889" algn="just" defTabSz="896111">
              <a:spcBef>
                <a:spcPts val="400"/>
              </a:spcBef>
              <a:buFont typeface="Arial"/>
              <a:defRPr sz="196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а) 15 процентов платы за подключение вносится в течение 15 дней со дня заключения договора о подключении;</a:t>
            </a:r>
            <a:endParaRPr sz="3136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403889" indent="-403889" algn="just" defTabSz="896111">
              <a:spcBef>
                <a:spcPts val="400"/>
              </a:spcBef>
              <a:buFont typeface="Arial"/>
              <a:defRPr sz="196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б) 50 процентов платы за подключение вносится в течение 90 дней со дня заключения договора о подключении, но не позднее даты фактического подключения;</a:t>
            </a:r>
          </a:p>
          <a:p>
            <a:pPr marL="403889" indent="-403889" algn="just" defTabSz="896111">
              <a:spcBef>
                <a:spcPts val="400"/>
              </a:spcBef>
              <a:buFont typeface="Arial"/>
              <a:defRPr sz="196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в) 35 процентов платы за подключение вносится в течение 15 дней со дня подписания сторонами акта о присоединении, фиксирующего техническую готовность к подаче ресурсов на объекты заказчика, но не позднее выполнения условий подачи ресурсов и (или) отведения (приема) сточных вод.</a:t>
            </a:r>
            <a:endParaRPr sz="3136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403889" indent="-403889" algn="just" defTabSz="896111">
              <a:spcBef>
                <a:spcPts val="700"/>
              </a:spcBef>
              <a:buFont typeface="Arial"/>
              <a:defRPr sz="1764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136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807778" indent="-403889" algn="just" defTabSz="896111">
              <a:spcBef>
                <a:spcPts val="400"/>
              </a:spcBef>
              <a:buFont typeface="Arial"/>
              <a:defRPr sz="176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случае если сроки фактического присоединения объекта заявителя не соблюдаются в связи с действиями (бездействием) заявителя и организацией водопроводно-канализационного хозяйства выполнены все необходимые для создания технической возможности подключения и осуществления фактического присоединения мероприятия, оставшаяся доля платы вносится заявителем не позднее срока подключения по договору о подключении.</a:t>
            </a:r>
            <a:endParaRPr sz="3136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807778" indent="-403889" algn="just" defTabSz="896111">
              <a:spcBef>
                <a:spcPts val="400"/>
              </a:spcBef>
              <a:buFont typeface="Arial"/>
              <a:defRPr sz="176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случае неисполнения либо ненадлежащего исполнения заявителем обязательств по оплате организация водопроводно-канализационного хозяйства вправе потребовать от заявителя уплаты неустойки от суммы задолженности за каждый день просрочки в размере двукратной ставки рефинансирования ЦБ РФ, установленной на день предъявления соответствующего требования.</a:t>
            </a:r>
          </a:p>
        </p:txBody>
      </p:sp>
      <p:sp>
        <p:nvSpPr>
          <p:cNvPr id="757" name="Shape 757"/>
          <p:cNvSpPr/>
          <p:nvPr/>
        </p:nvSpPr>
        <p:spPr>
          <a:xfrm>
            <a:off x="1136973" y="175032"/>
            <a:ext cx="10729192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Внесение заявителем платы за подключение</a:t>
            </a:r>
          </a:p>
        </p:txBody>
      </p:sp>
      <p:sp>
        <p:nvSpPr>
          <p:cNvPr id="758" name="Shape 758"/>
          <p:cNvSpPr/>
          <p:nvPr/>
        </p:nvSpPr>
        <p:spPr>
          <a:xfrm>
            <a:off x="-87163" y="4274258"/>
            <a:ext cx="509287" cy="239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5000">
                <a:solidFill>
                  <a:srgbClr val="FF0000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r>
              <a:t>!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>
            <a:spLocks noGrp="1"/>
          </p:cNvSpPr>
          <p:nvPr>
            <p:ph type="title"/>
          </p:nvPr>
        </p:nvSpPr>
        <p:spPr>
          <a:xfrm>
            <a:off x="1898163" y="188944"/>
            <a:ext cx="9486894" cy="610590"/>
          </a:xfrm>
          <a:prstGeom prst="rect">
            <a:avLst/>
          </a:prstGeom>
          <a:ln w="12700">
            <a:noFill/>
            <a:miter lim="400000"/>
          </a:ln>
        </p:spPr>
        <p:txBody>
          <a:bodyPr/>
          <a:lstStyle>
            <a:lvl1pPr algn="ctr">
              <a:defRPr sz="2800" b="1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Плата за подключение к ЦС ВС и (или) ВО</a:t>
            </a:r>
          </a:p>
        </p:txBody>
      </p:sp>
      <p:sp>
        <p:nvSpPr>
          <p:cNvPr id="762" name="Shape 762"/>
          <p:cNvSpPr>
            <a:spLocks noGrp="1"/>
          </p:cNvSpPr>
          <p:nvPr>
            <p:ph type="body" idx="1"/>
          </p:nvPr>
        </p:nvSpPr>
        <p:spPr>
          <a:xfrm>
            <a:off x="272877" y="1361247"/>
            <a:ext cx="11737303" cy="4715395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SzTx/>
              <a:buNone/>
              <a:defRPr sz="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marL="0" indent="549508" algn="just">
              <a:spcBef>
                <a:spcPts val="0"/>
              </a:spcBef>
              <a:buSzTx/>
              <a:buNone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 соответствии с положениями статьи 31 Федерального закона от 07.12.2011 </a:t>
            </a:r>
            <a:br/>
            <a:r>
              <a:t>№ 416-ФЗ «О водоснабжении и водоотведении» </a:t>
            </a:r>
            <a:r>
              <a:rPr b="1" i="1"/>
              <a:t>к регулируемым видам деятельности</a:t>
            </a:r>
            <a:r>
              <a:rPr b="1"/>
              <a:t> </a:t>
            </a:r>
            <a:r>
              <a:t>в сфере водоснабжения и водоотведения </a:t>
            </a:r>
            <a:r>
              <a:rPr b="1" i="1"/>
              <a:t>относится подключение </a:t>
            </a:r>
            <a:r>
              <a:t>(технологическое присоединение) к централизованным системам водоснабжения и водоотведения, а </a:t>
            </a:r>
            <a:r>
              <a:rPr b="1" i="1"/>
              <a:t>тариф на подключение</a:t>
            </a:r>
            <a:r>
              <a:t> (технологическое присоединение) к централизованным системам водоснабжения и водоотведения </a:t>
            </a:r>
            <a:r>
              <a:rPr b="1" i="1"/>
              <a:t>подлежит регулированию</a:t>
            </a:r>
            <a:r>
              <a:t>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marL="0" indent="549508" algn="just">
              <a:spcBef>
                <a:spcPts val="0"/>
              </a:spcBef>
              <a:buSzTx/>
              <a:buNone/>
              <a:defRPr sz="2100" b="1" i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Регулированию</a:t>
            </a:r>
            <a:r>
              <a:rPr b="0" i="0"/>
              <a:t> также </a:t>
            </a:r>
            <a:r>
              <a:t>подлежит плата за подключение </a:t>
            </a:r>
            <a:r>
              <a:rPr b="0" i="0"/>
              <a:t>(технологическое присоединение) объектов капитального строительства к централизованным системам водоснабжения и (или) водоотведения, </a:t>
            </a:r>
            <a:r>
              <a:t>устанавливаемая в индивидуальном порядке </a:t>
            </a:r>
            <a:r>
              <a:rPr b="0" i="0"/>
              <a:t>(часть 9 статьи 31 Федерального закона № 416-ФЗ).</a:t>
            </a: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ctr"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sz="3200">
              <a:solidFill>
                <a:srgbClr val="FFFFFF"/>
              </a:solidFill>
              <a:latin typeface="+mn-lt"/>
              <a:ea typeface="+mn-ea"/>
              <a:cs typeface="+mn-cs"/>
              <a:sym typeface="Calibri"/>
            </a:endParaRPr>
          </a:p>
          <a:p>
            <a:pPr algn="ctr">
              <a:spcBef>
                <a:spcPts val="0"/>
              </a:spcBef>
              <a:buSzTx/>
              <a:buNone/>
              <a:defRPr sz="18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Shape 764"/>
          <p:cNvSpPr>
            <a:spLocks noGrp="1"/>
          </p:cNvSpPr>
          <p:nvPr>
            <p:ph type="title"/>
          </p:nvPr>
        </p:nvSpPr>
        <p:spPr>
          <a:xfrm>
            <a:off x="1898163" y="188944"/>
            <a:ext cx="10040009" cy="610590"/>
          </a:xfrm>
          <a:prstGeom prst="rect">
            <a:avLst/>
          </a:prstGeom>
          <a:ln w="12700">
            <a:noFill/>
            <a:miter lim="400000"/>
          </a:ln>
        </p:spPr>
        <p:txBody>
          <a:bodyPr>
            <a:normAutofit fontScale="90000"/>
          </a:bodyPr>
          <a:lstStyle>
            <a:lvl1pPr algn="ctr" defTabSz="685800">
              <a:defRPr sz="2100" b="1" i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Плата за подключение к ЦС ВС и (или) ВО устанавливается в следующем порядке:</a:t>
            </a:r>
          </a:p>
        </p:txBody>
      </p:sp>
      <p:graphicFrame>
        <p:nvGraphicFramePr>
          <p:cNvPr id="765" name="Table 765"/>
          <p:cNvGraphicFramePr/>
          <p:nvPr/>
        </p:nvGraphicFramePr>
        <p:xfrm>
          <a:off x="200869" y="1134005"/>
          <a:ext cx="11881320" cy="549529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105251"/>
                <a:gridCol w="9776069"/>
              </a:tblGrid>
              <a:tr h="1740175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Общий порядок расчета платы за подключение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450000" algn="just" defTabSz="914400">
                        <a:defRPr sz="1800" b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В отношении заявителей, величина подключаемой (присоединяемой) нагрузки объектов которых не превышает 10 куб. метров в час (осуществляется с использованием создаваемых сетей водоснабжения и (или) водоотведения с площадью поперечного сечения трубопровода, не превышающей 300 кв. сантиметров (предельный уровень нагрузки), либо не превышает установленный нормативным правовым актом субъекта Российской Федерации предельный уровень нагрузки.</a:t>
                      </a:r>
                      <a:endParaRPr b="1"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10196"/>
                      </a:srgbClr>
                    </a:solidFill>
                  </a:tcPr>
                </a:tc>
              </a:tr>
              <a:tr h="1740175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Плата за подключение, устанавливаемая в индивидуальном порядке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450000" algn="just" defTabSz="914400">
                        <a:defRPr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В отношении заявителей, величина подключаемой (присоединяемой) нагрузки объектов которых превышает 10 куб. метров в час (осуществляется с использованием создаваемых сетей водоснабжения и (или) водоотведения с площадью поперечного сечения трубопровода, превышающей 300 кв. сантиметров (предельный уровень нагрузки), либо превышает установленный нормативным правовым актом субъекта Российской Федерации предельный уровень нагрузки. </a:t>
                      </a:r>
                      <a:endParaRPr>
                        <a:solidFill>
                          <a:srgbClr val="F1B60F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CCD2CC">
                        <a:alpha val="10196"/>
                      </a:srgbClr>
                    </a:solidFill>
                  </a:tcPr>
                </a:tc>
              </a:tr>
              <a:tr h="2014940">
                <a:tc>
                  <a:txBody>
                    <a:bodyPr/>
                    <a:lstStyle/>
                    <a:p>
                      <a:pPr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Льготная плата за подключение</a:t>
                      </a:r>
                    </a:p>
                  </a:txBody>
                  <a:tcPr marL="0" marR="0" marT="0" marB="0" anchor="ctr" horzOverflow="overflow">
                    <a:lnL w="12700"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CCD2CC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450000" algn="just" defTabSz="914400">
                        <a:defRPr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Законом субъекта РФ могут быть установлены категории абонентов, в отношении которых допускается установление платы за подключение их объектов в меньших размерах (льготная плата), основания для предоставления такой льготы, источники и порядок компенсации регулируемым организациям доходов, недополученных в результате предоставления таких льгот. При установлении для отдельной категории абонентов льготной платы за подключение повышение платы за подключение для других категорий абонентов не допускается.</a:t>
                      </a:r>
                      <a:endParaRPr>
                        <a:solidFill>
                          <a:srgbClr val="F1B60F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0" marR="0" marT="0" marB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miter lim="400000"/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solidFill>
                      <a:srgbClr val="CCD2CC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Shape 768"/>
          <p:cNvSpPr/>
          <p:nvPr/>
        </p:nvSpPr>
        <p:spPr>
          <a:xfrm>
            <a:off x="2282254" y="136746"/>
            <a:ext cx="9799936" cy="4827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2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Примеры:</a:t>
            </a:r>
          </a:p>
        </p:txBody>
      </p:sp>
      <p:grpSp>
        <p:nvGrpSpPr>
          <p:cNvPr id="771" name="Group 771"/>
          <p:cNvGrpSpPr/>
          <p:nvPr/>
        </p:nvGrpSpPr>
        <p:grpSpPr>
          <a:xfrm>
            <a:off x="416893" y="1307289"/>
            <a:ext cx="5189161" cy="1144037"/>
            <a:chOff x="0" y="0"/>
            <a:chExt cx="5189160" cy="1144036"/>
          </a:xfrm>
        </p:grpSpPr>
        <p:sp>
          <p:nvSpPr>
            <p:cNvPr id="769" name="Shape 769"/>
            <p:cNvSpPr/>
            <p:nvPr/>
          </p:nvSpPr>
          <p:spPr>
            <a:xfrm>
              <a:off x="0" y="0"/>
              <a:ext cx="518916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0" name="Shape 770"/>
            <p:cNvSpPr/>
            <p:nvPr/>
          </p:nvSpPr>
          <p:spPr>
            <a:xfrm>
              <a:off x="55846" y="36933"/>
              <a:ext cx="5077468" cy="10701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Подключаемая нагрузка 9 м3/час, законом субъекта предельный уровень нагрузки не установлен</a:t>
              </a:r>
            </a:p>
          </p:txBody>
        </p:sp>
      </p:grpSp>
      <p:grpSp>
        <p:nvGrpSpPr>
          <p:cNvPr id="774" name="Group 774"/>
          <p:cNvGrpSpPr/>
          <p:nvPr/>
        </p:nvGrpSpPr>
        <p:grpSpPr>
          <a:xfrm>
            <a:off x="416893" y="4119958"/>
            <a:ext cx="5189161" cy="1144038"/>
            <a:chOff x="0" y="0"/>
            <a:chExt cx="5189160" cy="1144036"/>
          </a:xfrm>
        </p:grpSpPr>
        <p:sp>
          <p:nvSpPr>
            <p:cNvPr id="772" name="Shape 772"/>
            <p:cNvSpPr/>
            <p:nvPr/>
          </p:nvSpPr>
          <p:spPr>
            <a:xfrm>
              <a:off x="0" y="0"/>
              <a:ext cx="518916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3" name="Shape 773"/>
            <p:cNvSpPr/>
            <p:nvPr/>
          </p:nvSpPr>
          <p:spPr>
            <a:xfrm>
              <a:off x="55846" y="71852"/>
              <a:ext cx="5077468" cy="10003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/>
            <a:p>
              <a: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Подключаемая нагрузка 9 м3/час, законом субъекта установлен предельный уровень нагрузки 7 м3/час</a:t>
              </a:r>
            </a:p>
          </p:txBody>
        </p:sp>
      </p:grpSp>
      <p:grpSp>
        <p:nvGrpSpPr>
          <p:cNvPr id="777" name="Group 777"/>
          <p:cNvGrpSpPr/>
          <p:nvPr/>
        </p:nvGrpSpPr>
        <p:grpSpPr>
          <a:xfrm>
            <a:off x="416893" y="2710612"/>
            <a:ext cx="5189161" cy="1228001"/>
            <a:chOff x="0" y="0"/>
            <a:chExt cx="5189160" cy="1228000"/>
          </a:xfrm>
        </p:grpSpPr>
        <p:sp>
          <p:nvSpPr>
            <p:cNvPr id="775" name="Shape 775"/>
            <p:cNvSpPr/>
            <p:nvPr/>
          </p:nvSpPr>
          <p:spPr>
            <a:xfrm>
              <a:off x="0" y="0"/>
              <a:ext cx="5189161" cy="1228001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776" name="Shape 776"/>
            <p:cNvSpPr/>
            <p:nvPr/>
          </p:nvSpPr>
          <p:spPr>
            <a:xfrm>
              <a:off x="59945" y="278934"/>
              <a:ext cx="5069270" cy="6701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0800" tIns="10800" rIns="10800" bIns="10800" numCol="1" anchor="ctr">
              <a:spAutoFit/>
            </a:bodyPr>
            <a:lstStyle>
              <a:lvl1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Площадь поперечного сечения трубопровода 400 кв. см</a:t>
              </a:r>
            </a:p>
          </p:txBody>
        </p:sp>
      </p:grpSp>
      <p:grpSp>
        <p:nvGrpSpPr>
          <p:cNvPr id="780" name="Group 780"/>
          <p:cNvGrpSpPr/>
          <p:nvPr/>
        </p:nvGrpSpPr>
        <p:grpSpPr>
          <a:xfrm>
            <a:off x="416893" y="5506827"/>
            <a:ext cx="5189161" cy="1144038"/>
            <a:chOff x="0" y="0"/>
            <a:chExt cx="5189160" cy="1144036"/>
          </a:xfrm>
        </p:grpSpPr>
        <p:sp>
          <p:nvSpPr>
            <p:cNvPr id="778" name="Shape 778"/>
            <p:cNvSpPr/>
            <p:nvPr/>
          </p:nvSpPr>
          <p:spPr>
            <a:xfrm>
              <a:off x="0" y="0"/>
              <a:ext cx="518916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9" name="Shape 779"/>
            <p:cNvSpPr/>
            <p:nvPr/>
          </p:nvSpPr>
          <p:spPr>
            <a:xfrm>
              <a:off x="55846" y="36933"/>
              <a:ext cx="5077468" cy="10701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200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Площадь поперечного сечения трубопровода 200 кв. см, законом субъекта установлена - 250 кв. см </a:t>
              </a:r>
            </a:p>
          </p:txBody>
        </p:sp>
      </p:grpSp>
      <p:sp>
        <p:nvSpPr>
          <p:cNvPr id="781" name="Shape 781"/>
          <p:cNvSpPr/>
          <p:nvPr/>
        </p:nvSpPr>
        <p:spPr>
          <a:xfrm>
            <a:off x="5729539" y="1307289"/>
            <a:ext cx="1753119" cy="114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2" name="Shape 782"/>
          <p:cNvSpPr/>
          <p:nvPr/>
        </p:nvSpPr>
        <p:spPr>
          <a:xfrm>
            <a:off x="5729539" y="2710612"/>
            <a:ext cx="1753119" cy="114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3" name="Shape 783"/>
          <p:cNvSpPr/>
          <p:nvPr/>
        </p:nvSpPr>
        <p:spPr>
          <a:xfrm>
            <a:off x="5729539" y="4119958"/>
            <a:ext cx="1753119" cy="114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4" name="Shape 784"/>
          <p:cNvSpPr/>
          <p:nvPr/>
        </p:nvSpPr>
        <p:spPr>
          <a:xfrm>
            <a:off x="5729539" y="5553369"/>
            <a:ext cx="1753119" cy="114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440" y="5400"/>
                </a:lnTo>
                <a:lnTo>
                  <a:pt x="440" y="16200"/>
                </a:lnTo>
                <a:lnTo>
                  <a:pt x="0" y="16200"/>
                </a:lnTo>
                <a:close/>
                <a:moveTo>
                  <a:pt x="881" y="5400"/>
                </a:moveTo>
                <a:lnTo>
                  <a:pt x="1762" y="5400"/>
                </a:lnTo>
                <a:lnTo>
                  <a:pt x="1762" y="16200"/>
                </a:lnTo>
                <a:lnTo>
                  <a:pt x="881" y="16200"/>
                </a:lnTo>
                <a:close/>
                <a:moveTo>
                  <a:pt x="2202" y="5400"/>
                </a:moveTo>
                <a:lnTo>
                  <a:pt x="14552" y="5400"/>
                </a:lnTo>
                <a:lnTo>
                  <a:pt x="14552" y="0"/>
                </a:lnTo>
                <a:lnTo>
                  <a:pt x="21600" y="10800"/>
                </a:lnTo>
                <a:lnTo>
                  <a:pt x="14552" y="21600"/>
                </a:lnTo>
                <a:lnTo>
                  <a:pt x="14552" y="16200"/>
                </a:lnTo>
                <a:lnTo>
                  <a:pt x="2202" y="16200"/>
                </a:lnTo>
                <a:close/>
              </a:path>
            </a:pathLst>
          </a:custGeom>
          <a:solidFill>
            <a:srgbClr val="0E4905">
              <a:alpha val="70000"/>
            </a:srgbClr>
          </a:solidFill>
          <a:ln w="254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defRPr sz="2700">
                <a:ln w="9524">
                  <a:solidFill>
                    <a:srgbClr val="FFFFFF"/>
                  </a:solidFill>
                </a:ln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87" name="Group 787"/>
          <p:cNvGrpSpPr/>
          <p:nvPr/>
        </p:nvGrpSpPr>
        <p:grpSpPr>
          <a:xfrm>
            <a:off x="7588236" y="1307289"/>
            <a:ext cx="4133912" cy="1144037"/>
            <a:chOff x="0" y="0"/>
            <a:chExt cx="4133910" cy="1144036"/>
          </a:xfrm>
        </p:grpSpPr>
        <p:sp>
          <p:nvSpPr>
            <p:cNvPr id="785" name="Shape 785"/>
            <p:cNvSpPr/>
            <p:nvPr/>
          </p:nvSpPr>
          <p:spPr>
            <a:xfrm>
              <a:off x="0" y="0"/>
              <a:ext cx="413391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6" name="Shape 786"/>
            <p:cNvSpPr/>
            <p:nvPr/>
          </p:nvSpPr>
          <p:spPr>
            <a:xfrm>
              <a:off x="55846" y="336731"/>
              <a:ext cx="4022218" cy="470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7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Общий порядок</a:t>
              </a:r>
            </a:p>
          </p:txBody>
        </p:sp>
      </p:grpSp>
      <p:grpSp>
        <p:nvGrpSpPr>
          <p:cNvPr id="790" name="Group 790"/>
          <p:cNvGrpSpPr/>
          <p:nvPr/>
        </p:nvGrpSpPr>
        <p:grpSpPr>
          <a:xfrm>
            <a:off x="7588238" y="2710612"/>
            <a:ext cx="4133911" cy="1144038"/>
            <a:chOff x="0" y="0"/>
            <a:chExt cx="4133910" cy="1144036"/>
          </a:xfrm>
        </p:grpSpPr>
        <p:sp>
          <p:nvSpPr>
            <p:cNvPr id="788" name="Shape 788"/>
            <p:cNvSpPr/>
            <p:nvPr/>
          </p:nvSpPr>
          <p:spPr>
            <a:xfrm>
              <a:off x="0" y="0"/>
              <a:ext cx="413391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9" name="Shape 789"/>
            <p:cNvSpPr/>
            <p:nvPr/>
          </p:nvSpPr>
          <p:spPr>
            <a:xfrm>
              <a:off x="55846" y="336731"/>
              <a:ext cx="4022218" cy="470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7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Индивидуальная плата</a:t>
              </a:r>
            </a:p>
          </p:txBody>
        </p:sp>
      </p:grpSp>
      <p:grpSp>
        <p:nvGrpSpPr>
          <p:cNvPr id="793" name="Group 793"/>
          <p:cNvGrpSpPr/>
          <p:nvPr/>
        </p:nvGrpSpPr>
        <p:grpSpPr>
          <a:xfrm>
            <a:off x="7588236" y="4113934"/>
            <a:ext cx="4133911" cy="1144038"/>
            <a:chOff x="0" y="0"/>
            <a:chExt cx="4133910" cy="1144036"/>
          </a:xfrm>
        </p:grpSpPr>
        <p:sp>
          <p:nvSpPr>
            <p:cNvPr id="791" name="Shape 791"/>
            <p:cNvSpPr/>
            <p:nvPr/>
          </p:nvSpPr>
          <p:spPr>
            <a:xfrm>
              <a:off x="0" y="0"/>
              <a:ext cx="4133911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2" name="Shape 792"/>
            <p:cNvSpPr/>
            <p:nvPr/>
          </p:nvSpPr>
          <p:spPr>
            <a:xfrm>
              <a:off x="55846" y="336731"/>
              <a:ext cx="4022218" cy="470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7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Индивидуальная плата</a:t>
              </a:r>
            </a:p>
          </p:txBody>
        </p:sp>
      </p:grpSp>
      <p:grpSp>
        <p:nvGrpSpPr>
          <p:cNvPr id="796" name="Group 796"/>
          <p:cNvGrpSpPr/>
          <p:nvPr/>
        </p:nvGrpSpPr>
        <p:grpSpPr>
          <a:xfrm>
            <a:off x="7568972" y="5553369"/>
            <a:ext cx="4153174" cy="1144038"/>
            <a:chOff x="0" y="0"/>
            <a:chExt cx="4153172" cy="1144036"/>
          </a:xfrm>
        </p:grpSpPr>
        <p:sp>
          <p:nvSpPr>
            <p:cNvPr id="794" name="Shape 794"/>
            <p:cNvSpPr/>
            <p:nvPr/>
          </p:nvSpPr>
          <p:spPr>
            <a:xfrm>
              <a:off x="0" y="0"/>
              <a:ext cx="4153173" cy="1144037"/>
            </a:xfrm>
            <a:prstGeom prst="roundRect">
              <a:avLst>
                <a:gd name="adj" fmla="val 16667"/>
              </a:avLst>
            </a:prstGeom>
            <a:solidFill>
              <a:srgbClr val="115606">
                <a:alpha val="40000"/>
              </a:srgbClr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5" name="Shape 795"/>
            <p:cNvSpPr/>
            <p:nvPr/>
          </p:nvSpPr>
          <p:spPr>
            <a:xfrm>
              <a:off x="55846" y="336731"/>
              <a:ext cx="4041480" cy="4705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700" b="1">
                  <a:solidFill>
                    <a:srgbClr val="787878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r>
                <a:t>Общий порядок</a:t>
              </a:r>
            </a:p>
          </p:txBody>
        </p:sp>
      </p:grp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ФАС12345">
  <a:themeElements>
    <a:clrScheme name="ФАС12345">
      <a:dk1>
        <a:srgbClr val="FFFFFF"/>
      </a:dk1>
      <a:lt1>
        <a:srgbClr val="F1B60F"/>
      </a:lt1>
      <a:dk2>
        <a:srgbClr val="A7A7A7"/>
      </a:dk2>
      <a:lt2>
        <a:srgbClr val="535353"/>
      </a:lt2>
      <a:accent1>
        <a:srgbClr val="CC9900"/>
      </a:accent1>
      <a:accent2>
        <a:srgbClr val="707070"/>
      </a:accent2>
      <a:accent3>
        <a:srgbClr val="AAB4AA"/>
      </a:accent3>
      <a:accent4>
        <a:srgbClr val="DADADA"/>
      </a:accent4>
      <a:accent5>
        <a:srgbClr val="E2CAAA"/>
      </a:accent5>
      <a:accent6>
        <a:srgbClr val="919191"/>
      </a:accent6>
      <a:hlink>
        <a:srgbClr val="0000FF"/>
      </a:hlink>
      <a:folHlink>
        <a:srgbClr val="FF00FF"/>
      </a:folHlink>
    </a:clrScheme>
    <a:fontScheme name="ФАС12345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ФАС123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1740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1B60F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1740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1B60F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ФАС12345">
  <a:themeElements>
    <a:clrScheme name="ФАС1234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707070"/>
      </a:accent2>
      <a:accent3>
        <a:srgbClr val="AAB4AA"/>
      </a:accent3>
      <a:accent4>
        <a:srgbClr val="DADADA"/>
      </a:accent4>
      <a:accent5>
        <a:srgbClr val="E2CAAA"/>
      </a:accent5>
      <a:accent6>
        <a:srgbClr val="919191"/>
      </a:accent6>
      <a:hlink>
        <a:srgbClr val="0000FF"/>
      </a:hlink>
      <a:folHlink>
        <a:srgbClr val="FF00FF"/>
      </a:folHlink>
    </a:clrScheme>
    <a:fontScheme name="ФАС12345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ФАС123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1740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1B60F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117408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300" b="0" i="0" u="none" strike="noStrike" cap="none" spc="0" normalizeH="0" baseline="0">
            <a:ln>
              <a:noFill/>
            </a:ln>
            <a:solidFill>
              <a:srgbClr val="F1B60F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2910</Words>
  <Application>Microsoft Office PowerPoint</Application>
  <PresentationFormat>Произвольный</PresentationFormat>
  <Paragraphs>214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ФАС12345</vt:lpstr>
      <vt:lpstr>Подключение  к системам теплоснабжения, водоснабжения и водоотведения</vt:lpstr>
      <vt:lpstr>Нормативная правовая база, регулирующая порядок подключения к ЦС ВС и (или) ВО:</vt:lpstr>
      <vt:lpstr>Подключение к централизованным системам холодного водоснабжения и (или) водоотведения </vt:lpstr>
      <vt:lpstr>- полное и сокращенное наименования заявителя (для физических лиц - фамилия, имя, отчество); - местонахождение и почтовый адрес заявителя; - наименование подключаемого объекта и кадастровый номер земельного участка, на котором располагается подключаемый объект; - данные об общей подключаемой нагрузке;  - следующие документы:   а) копии учредительных документов, а также документы, подтверждающие полномочия лица, подписавшего заявление;   б) нотариально заверенные копии правоустанавливающих документов на земельный участок;   в) ситуационный план расположения объекта с привязкой к территории населенного пункта;   г) топографическая карта участка в масштабе 1:500, согласованная с эксплуатирующими организациями;   д) информация о сроках строительства (реконструкции) и ввода в эксплуатацию строящегося (реконструируемого) объекта;   е) баланс водопотребления и водоотведения подключаемого объекта;   ж) сведения о составе и свойствах сточных вод, намеченных к отведению в ЦС ВО;   з) сведения о назначении объекта, высоте и об этажности зданий, строений, сооружений. </vt:lpstr>
      <vt:lpstr>Презентация PowerPoint</vt:lpstr>
      <vt:lpstr>Презентация PowerPoint</vt:lpstr>
      <vt:lpstr>Плата за подключение к ЦС ВС и (или) ВО</vt:lpstr>
      <vt:lpstr>Плата за подключение к ЦС ВС и (или) ВО устанавливается в следующем порядке:</vt:lpstr>
      <vt:lpstr>Презентация PowerPoint</vt:lpstr>
      <vt:lpstr>Особенности расчета платы за подключение к ЦС ВС и (или) ВО</vt:lpstr>
      <vt:lpstr>Презентация PowerPoint</vt:lpstr>
      <vt:lpstr>Презентация PowerPoint</vt:lpstr>
      <vt:lpstr>Презентация PowerPoint</vt:lpstr>
      <vt:lpstr>Нормативная правовая база, регулирующая порядок подключения к системе теплоснабжения:</vt:lpstr>
      <vt:lpstr>Подключение к системе теплоснабжения</vt:lpstr>
      <vt:lpstr>- реквизиты заявителя; - местонахождение подключаемого объекта; - технические параметры подключаемого объекта; - правовые основания пользования заявителем подключаемым объектом и земельным участком;  - номер и дата выдачи технических условий (если они выдавались ранее); - планируемые сроки ввода в эксплуатацию подключаемого объекта; - информация о границах земельного участка; - информация о виде разрешенного использования земельного участка; - информация о предельных параметрах разрешенного строительства (реконструкции, модернизации) подключаемого объекта; - следующие документы: а) копии правоустанавливающих документов, подтверждающих право собственности или иное законное право заявителя на подключаемый объект или земельный участок (копии свидетельств о государственной регистрации прав на указанный подключаемый объект или земельный участок); б) ситуационный план расположения подключаемого объекта с привязкой к территории населенного пункта или элементам территориального деления в схеме теплоснабжения; в) топографическая карта земельного участка в масштабе 1:500 (для квартальной застройки 1:2000); г) документы, подтверждающие полномочия лица, действующего от имени заявителя; д) для юридических лиц - нотариально заверенные копии учредительных документов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Подключение  к системам теплоснабжения, водоснабжения и водоотведения</dc:title>
  <cp:lastModifiedBy>Сирин Денис Викторович</cp:lastModifiedBy>
  <cp:revision>1</cp:revision>
  <dcterms:modified xsi:type="dcterms:W3CDTF">2016-09-09T07:51:22Z</dcterms:modified>
</cp:coreProperties>
</file>